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8"/>
  </p:notesMasterIdLst>
  <p:sldIdLst>
    <p:sldId id="256" r:id="rId2"/>
    <p:sldId id="258" r:id="rId3"/>
    <p:sldId id="1876" r:id="rId4"/>
    <p:sldId id="1877" r:id="rId5"/>
    <p:sldId id="2886" r:id="rId6"/>
    <p:sldId id="1873" r:id="rId7"/>
    <p:sldId id="1874" r:id="rId8"/>
    <p:sldId id="1875" r:id="rId9"/>
    <p:sldId id="1894" r:id="rId10"/>
    <p:sldId id="1897" r:id="rId11"/>
    <p:sldId id="1896" r:id="rId12"/>
    <p:sldId id="1895" r:id="rId13"/>
    <p:sldId id="2903" r:id="rId14"/>
    <p:sldId id="269" r:id="rId15"/>
    <p:sldId id="270" r:id="rId16"/>
    <p:sldId id="351" r:id="rId17"/>
    <p:sldId id="1891" r:id="rId18"/>
    <p:sldId id="1900" r:id="rId19"/>
    <p:sldId id="1901" r:id="rId20"/>
    <p:sldId id="271" r:id="rId21"/>
    <p:sldId id="2963" r:id="rId22"/>
    <p:sldId id="2964" r:id="rId23"/>
    <p:sldId id="267" r:id="rId24"/>
    <p:sldId id="1890" r:id="rId25"/>
    <p:sldId id="268" r:id="rId26"/>
    <p:sldId id="354" r:id="rId27"/>
    <p:sldId id="321" r:id="rId28"/>
    <p:sldId id="2887" r:id="rId29"/>
    <p:sldId id="2888" r:id="rId30"/>
    <p:sldId id="324" r:id="rId31"/>
    <p:sldId id="315" r:id="rId32"/>
    <p:sldId id="316" r:id="rId33"/>
    <p:sldId id="2902" r:id="rId34"/>
    <p:sldId id="2899" r:id="rId35"/>
    <p:sldId id="2900" r:id="rId36"/>
    <p:sldId id="277" r:id="rId37"/>
    <p:sldId id="278" r:id="rId38"/>
    <p:sldId id="310" r:id="rId39"/>
    <p:sldId id="311" r:id="rId40"/>
    <p:sldId id="2897" r:id="rId41"/>
    <p:sldId id="2894" r:id="rId42"/>
    <p:sldId id="2895" r:id="rId43"/>
    <p:sldId id="2896" r:id="rId44"/>
    <p:sldId id="3144" r:id="rId45"/>
    <p:sldId id="2967" r:id="rId46"/>
    <p:sldId id="2966" r:id="rId47"/>
    <p:sldId id="2965" r:id="rId48"/>
    <p:sldId id="3145" r:id="rId49"/>
    <p:sldId id="2898" r:id="rId50"/>
    <p:sldId id="2889" r:id="rId51"/>
    <p:sldId id="2890" r:id="rId52"/>
    <p:sldId id="2891" r:id="rId53"/>
    <p:sldId id="2893" r:id="rId54"/>
    <p:sldId id="265" r:id="rId55"/>
    <p:sldId id="266" r:id="rId56"/>
    <p:sldId id="365" r:id="rId57"/>
    <p:sldId id="3139" r:id="rId58"/>
    <p:sldId id="3140" r:id="rId59"/>
    <p:sldId id="3142" r:id="rId60"/>
    <p:sldId id="3143" r:id="rId61"/>
    <p:sldId id="3141" r:id="rId62"/>
    <p:sldId id="260" r:id="rId63"/>
    <p:sldId id="261" r:id="rId64"/>
    <p:sldId id="262" r:id="rId65"/>
    <p:sldId id="2939" r:id="rId66"/>
    <p:sldId id="2940" r:id="rId67"/>
    <p:sldId id="2941" r:id="rId68"/>
    <p:sldId id="2947" r:id="rId69"/>
    <p:sldId id="2948" r:id="rId70"/>
    <p:sldId id="2949" r:id="rId71"/>
    <p:sldId id="2950" r:id="rId72"/>
    <p:sldId id="2951" r:id="rId73"/>
    <p:sldId id="2953" r:id="rId74"/>
    <p:sldId id="2952" r:id="rId75"/>
    <p:sldId id="2954" r:id="rId76"/>
    <p:sldId id="2955" r:id="rId77"/>
    <p:sldId id="2956" r:id="rId78"/>
    <p:sldId id="2957" r:id="rId79"/>
    <p:sldId id="2958" r:id="rId80"/>
    <p:sldId id="2959" r:id="rId81"/>
    <p:sldId id="2970" r:id="rId82"/>
    <p:sldId id="2971" r:id="rId83"/>
    <p:sldId id="2972" r:id="rId84"/>
    <p:sldId id="2960" r:id="rId85"/>
    <p:sldId id="2961" r:id="rId86"/>
    <p:sldId id="2962" r:id="rId87"/>
    <p:sldId id="3146" r:id="rId88"/>
    <p:sldId id="3147" r:id="rId89"/>
    <p:sldId id="2081" r:id="rId90"/>
    <p:sldId id="2080" r:id="rId91"/>
    <p:sldId id="327" r:id="rId92"/>
    <p:sldId id="322" r:id="rId93"/>
    <p:sldId id="323" r:id="rId94"/>
    <p:sldId id="325" r:id="rId95"/>
    <p:sldId id="326" r:id="rId96"/>
    <p:sldId id="342" r:id="rId97"/>
    <p:sldId id="2079" r:id="rId98"/>
    <p:sldId id="2374" r:id="rId99"/>
    <p:sldId id="2680" r:id="rId100"/>
    <p:sldId id="1879" r:id="rId101"/>
    <p:sldId id="282" r:id="rId102"/>
    <p:sldId id="308" r:id="rId103"/>
    <p:sldId id="336" r:id="rId104"/>
    <p:sldId id="283" r:id="rId105"/>
    <p:sldId id="284" r:id="rId106"/>
    <p:sldId id="314" r:id="rId107"/>
    <p:sldId id="320" r:id="rId108"/>
    <p:sldId id="319" r:id="rId109"/>
    <p:sldId id="285" r:id="rId110"/>
    <p:sldId id="286" r:id="rId111"/>
    <p:sldId id="332" r:id="rId112"/>
    <p:sldId id="333" r:id="rId113"/>
    <p:sldId id="2830" r:id="rId114"/>
    <p:sldId id="2879" r:id="rId115"/>
    <p:sldId id="2911" r:id="rId116"/>
    <p:sldId id="2912" r:id="rId117"/>
    <p:sldId id="2913" r:id="rId118"/>
    <p:sldId id="2914" r:id="rId119"/>
    <p:sldId id="2915" r:id="rId120"/>
    <p:sldId id="2916" r:id="rId121"/>
    <p:sldId id="2917" r:id="rId122"/>
    <p:sldId id="2918" r:id="rId123"/>
    <p:sldId id="2919" r:id="rId124"/>
    <p:sldId id="2881" r:id="rId125"/>
    <p:sldId id="2885" r:id="rId126"/>
    <p:sldId id="2884" r:id="rId127"/>
    <p:sldId id="2968" r:id="rId128"/>
    <p:sldId id="2969" r:id="rId129"/>
    <p:sldId id="2925" r:id="rId130"/>
    <p:sldId id="2926" r:id="rId131"/>
    <p:sldId id="2927" r:id="rId132"/>
    <p:sldId id="2928" r:id="rId133"/>
    <p:sldId id="2929" r:id="rId134"/>
    <p:sldId id="2930" r:id="rId135"/>
    <p:sldId id="2931" r:id="rId136"/>
    <p:sldId id="2932" r:id="rId137"/>
    <p:sldId id="2933" r:id="rId138"/>
    <p:sldId id="2934" r:id="rId139"/>
    <p:sldId id="2935" r:id="rId140"/>
    <p:sldId id="2936" r:id="rId141"/>
    <p:sldId id="2937" r:id="rId142"/>
    <p:sldId id="2938" r:id="rId143"/>
    <p:sldId id="290" r:id="rId144"/>
    <p:sldId id="291" r:id="rId145"/>
    <p:sldId id="292" r:id="rId146"/>
    <p:sldId id="2924" r:id="rId147"/>
    <p:sldId id="289" r:id="rId148"/>
    <p:sldId id="1904" r:id="rId149"/>
    <p:sldId id="1905" r:id="rId150"/>
    <p:sldId id="1902" r:id="rId151"/>
    <p:sldId id="1906" r:id="rId152"/>
    <p:sldId id="293" r:id="rId153"/>
    <p:sldId id="331" r:id="rId154"/>
    <p:sldId id="297" r:id="rId155"/>
    <p:sldId id="299" r:id="rId156"/>
    <p:sldId id="302" r:id="rId157"/>
    <p:sldId id="2923" r:id="rId158"/>
    <p:sldId id="2920" r:id="rId159"/>
    <p:sldId id="2921" r:id="rId160"/>
    <p:sldId id="2904" r:id="rId161"/>
    <p:sldId id="2905" r:id="rId162"/>
    <p:sldId id="2906" r:id="rId163"/>
    <p:sldId id="2907" r:id="rId164"/>
    <p:sldId id="2908" r:id="rId165"/>
    <p:sldId id="2909" r:id="rId166"/>
    <p:sldId id="2910" r:id="rId16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41" autoAdjust="0"/>
    <p:restoredTop sz="94660"/>
  </p:normalViewPr>
  <p:slideViewPr>
    <p:cSldViewPr>
      <p:cViewPr varScale="1">
        <p:scale>
          <a:sx n="72" d="100"/>
          <a:sy n="72" d="100"/>
        </p:scale>
        <p:origin x="10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CDE7E-473D-4C6E-BE30-44CC3D442D1F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D7ECE-3960-4741-A730-18679A8DE9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611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layt Resmi Yer Tutucus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9" name="Not Yer Tutucusu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/>
          </a:p>
        </p:txBody>
      </p:sp>
      <p:sp>
        <p:nvSpPr>
          <p:cNvPr id="382980" name="Slayt Numarası Yer Tutucus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553CB34-32DE-4BE7-9C73-D234FF7AE3CA}" type="slidenum">
              <a:rPr lang="tr-TR" altLang="tr-TR" smtClean="0"/>
              <a:pPr/>
              <a:t>2</a:t>
            </a:fld>
            <a:endParaRPr lang="tr-TR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BFCFEC"/>
            </a:gs>
            <a:gs pos="0">
              <a:schemeClr val="accent1">
                <a:tint val="660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-7137" y="21967"/>
            <a:ext cx="9144000" cy="6863417"/>
          </a:xfrm>
          <a:prstGeom prst="rect">
            <a:avLst/>
          </a:prstGeom>
          <a:gradFill flip="none" rotWithShape="1">
            <a:gsLst>
              <a:gs pos="43000">
                <a:schemeClr val="bg1"/>
              </a:gs>
              <a:gs pos="68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 w="50800" cmpd="sng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endParaRPr lang="tr-TR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			</a:t>
            </a:r>
          </a:p>
          <a:p>
            <a:pPr algn="ctr"/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 O N A K</a:t>
            </a:r>
          </a:p>
          <a:p>
            <a:pPr algn="ctr"/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 A H A L </a:t>
            </a:r>
            <a:r>
              <a:rPr lang="tr-TR" sz="5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</a:t>
            </a:r>
            <a:r>
              <a:rPr lang="tr-TR" sz="5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E M İ Z </a:t>
            </a:r>
          </a:p>
          <a:p>
            <a:pPr algn="ctr"/>
            <a:endParaRPr lang="tr-TR" sz="5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2C158D-6E8D-682B-50E7-495135D24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3832072" cy="3832072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489029CC-EF49-459B-3976-44A0794FB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83" y="-31403"/>
            <a:ext cx="9180346" cy="691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 descr="\\ERTUGRUL\Paylaşım\26.02.2019 slayt çalışma\konak sosyal tesis\IMG_6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26"/>
            <a:ext cx="9144000" cy="684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ULAŞIM YOLLARININ ESKİ HALİ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EA31EDCE-6746-F87B-8995-280591539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27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4525963"/>
          </a:xfrm>
        </p:spPr>
        <p:txBody>
          <a:bodyPr/>
          <a:lstStyle/>
          <a:p>
            <a:r>
              <a:rPr lang="tr-TR" b="1" dirty="0"/>
              <a:t>KONAK SOSYAL TESİS ESKİ RESİMLERİ</a:t>
            </a:r>
          </a:p>
        </p:txBody>
      </p:sp>
      <p:pic>
        <p:nvPicPr>
          <p:cNvPr id="6147" name="Picture 3" descr="C:\Users\Casper İmar\Desktop\Yeni klasör\20151029_121002_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4"/>
            <a:ext cx="9144000" cy="685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4"/>
          <p:cNvSpPr>
            <a:spLocks noChangeArrowheads="1"/>
          </p:cNvSpPr>
          <p:nvPr/>
        </p:nvSpPr>
        <p:spPr bwMode="auto">
          <a:xfrm>
            <a:off x="0" y="5157192"/>
            <a:ext cx="9172575" cy="16312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HANIM KARDEŞLERİMİZİN VE HALKIMIZIN TALEBİ ÜZERİNE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MAHALLEMİZDE YAPIMI DÜŞÜNÜLEN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ANCAK BİR TÜRLÜ YAPILAMAYAN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ÇOK AMAÇLI SOSYAL TESİS BİNASI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TAMAMLANARAK HİZMETE SUNULMUŞTUR.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62FD1B2C-F462-0A8E-797C-C97733625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759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sp>
        <p:nvSpPr>
          <p:cNvPr id="164867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"/>
            <a:ext cx="9144000" cy="6868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1013" name="Dikdörtgen 4"/>
          <p:cNvSpPr>
            <a:spLocks noChangeArrowheads="1"/>
          </p:cNvSpPr>
          <p:nvPr/>
        </p:nvSpPr>
        <p:spPr bwMode="auto">
          <a:xfrm>
            <a:off x="0" y="5157192"/>
            <a:ext cx="9172575" cy="16312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HANIM KARDEŞLERİMİZİN VE HALKIMIZIN TALEBİ ÜZERİNE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MAHALLEMİZDE YAPIMI DÜŞÜNÜLEN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ANCAK BİR TÜRLÜ YAPILAMAYAN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ÇOK AMAÇLI SOSYAL TESİS BİNASI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TAMAMLANARAK HİZMETE SUNULMUŞTUR.</a:t>
            </a:r>
          </a:p>
        </p:txBody>
      </p:sp>
    </p:spTree>
    <p:extLst>
      <p:ext uri="{BB962C8B-B14F-4D97-AF65-F5344CB8AC3E}">
        <p14:creationId xmlns:p14="http://schemas.microsoft.com/office/powerpoint/2010/main" val="40245625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-7105"/>
            <a:ext cx="9138173" cy="68651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Dikdörtgen 4"/>
          <p:cNvSpPr>
            <a:spLocks noChangeArrowheads="1"/>
          </p:cNvSpPr>
          <p:nvPr/>
        </p:nvSpPr>
        <p:spPr bwMode="auto">
          <a:xfrm>
            <a:off x="0" y="5157192"/>
            <a:ext cx="9172575" cy="16312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HANIM KARDEŞLERİMİZİN VE HALKIMIZIN TALEBİ ÜZERİNE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MAHALLEMİZDE YAPIMI DÜŞÜNÜLEN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ANCAK BİR TÜRLÜ YAPILAMAYAN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ÇOK AMAÇLI SOSYAL TESİS BİNASI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TAMAMLANARAK HİZMETE SUNULMUŞTUR.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2219D079-30E6-27E1-1E72-9BA9A5C0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331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2B58C7F-504F-408A-862D-C8AAD273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891AB02-9132-4DAB-B60A-0CC22C5E7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" y="0"/>
            <a:ext cx="9112718" cy="6858000"/>
          </a:xfr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A89F2C9F-457F-3494-7605-7F0FF9515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876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65891" name="İçerik Yer Tutucusu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5892" name="Dikdörtgen 3"/>
          <p:cNvSpPr>
            <a:spLocks noChangeArrowheads="1"/>
          </p:cNvSpPr>
          <p:nvPr/>
        </p:nvSpPr>
        <p:spPr bwMode="auto">
          <a:xfrm>
            <a:off x="24199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ÇOK AMAÇLI SOSYAL TESİS BİNASI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0360D46E-6131-C10C-A44A-753AC3C1E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726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66915" name="İçerik Yer Tutucusu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7" y="0"/>
            <a:ext cx="9099551" cy="6858000"/>
          </a:xfrm>
        </p:spPr>
      </p:pic>
      <p:sp>
        <p:nvSpPr>
          <p:cNvPr id="166916" name="Dikdörtgen 3"/>
          <p:cNvSpPr>
            <a:spLocks noChangeArrowheads="1"/>
          </p:cNvSpPr>
          <p:nvPr/>
        </p:nvSpPr>
        <p:spPr bwMode="auto">
          <a:xfrm>
            <a:off x="0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ÇOK AMAÇLI SOSYAL TESİS BİNASI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65F4DC30-14A2-3903-8D32-A7D7142DB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629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asper\Desktop\Yeni klasör\DSC_5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HALKIMIZIN TALEBİ ÜZERİNE BERBER DÜKKANI KISA ZAMANDA </a:t>
            </a:r>
          </a:p>
          <a:p>
            <a:r>
              <a:rPr lang="tr-TR" dirty="0"/>
              <a:t>YAPILIP BİTİRİLEREK HİZMETE SUNULMUŞTUR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DA9BB28B-506A-852D-6DF7-2ADE2CA9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20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665A379-B078-4FBC-BC64-A0ECCE14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1B7399-962D-4D6A-B4A6-214376EC6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0C943FC-C857-4BC9-A5D5-FB19455A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HALKIMIZIN TALEBİ ÜZERİNE BERBER DÜKKANI KISA ZAMANDA </a:t>
            </a:r>
          </a:p>
          <a:p>
            <a:r>
              <a:rPr lang="tr-TR" dirty="0"/>
              <a:t>YAPILIP BİTİRİLEREK HİZMETE SUNULMUŞTUR.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572D77F7-6420-629D-8B78-5A15CF1D5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141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3D872E6-5A53-4A0C-9FA4-AB8A64A2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E45D493-F567-40C5-B4B3-6293E6991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6" y="0"/>
            <a:ext cx="9151636" cy="6863727"/>
          </a:xfrm>
        </p:spPr>
      </p:pic>
      <p:sp>
        <p:nvSpPr>
          <p:cNvPr id="6" name="Metin kutusu 5"/>
          <p:cNvSpPr txBox="1"/>
          <p:nvPr/>
        </p:nvSpPr>
        <p:spPr>
          <a:xfrm>
            <a:off x="0" y="6093296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HALKIMIZIN TALEBİ ÜZERİNE BERBER DÜKKANI KISA ZAMANDA </a:t>
            </a:r>
          </a:p>
          <a:p>
            <a:r>
              <a:rPr lang="tr-TR" dirty="0"/>
              <a:t>YAPILIP BİTİRİLEREK HİZMETE SUNULMUŞTUR.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BBF9DF02-BD69-4132-C8C3-9618E4EC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39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DFE7F25-9A05-481D-9639-DD16441BF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D40312C-4C2B-486F-9524-C9CC1A85B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4"/>
            <a:ext cx="9144000" cy="6851836"/>
          </a:xfrm>
        </p:spPr>
      </p:pic>
      <p:sp>
        <p:nvSpPr>
          <p:cNvPr id="6" name="Dikdörtgen 1">
            <a:extLst>
              <a:ext uri="{FF2B5EF4-FFF2-40B4-BE49-F238E27FC236}">
                <a16:creationId xmlns:a16="http://schemas.microsoft.com/office/drawing/2014/main" id="{1B634318-9E00-4E4F-B8B7-FF363AF49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24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KAHVEMİZ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F5C8ADCE-D62C-AA85-C575-5382B0CC0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4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4" descr="\\ERTUGRUL\Paylaşım\26.02.2019 slayt çalışma\konak sosyal tesis\IMG_6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168" cy="683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ULAŞIM YOLLARININ ESKİ HALİ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F5D6572D-DF3A-4AAA-340D-5B08EB55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21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Resi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1">
            <a:extLst>
              <a:ext uri="{FF2B5EF4-FFF2-40B4-BE49-F238E27FC236}">
                <a16:creationId xmlns:a16="http://schemas.microsoft.com/office/drawing/2014/main" id="{038E339E-5123-40C4-874F-3A99A864F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24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KIRAATHANESİ ve DÜĞÜN SALONU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4D2C8C29-4572-6314-E071-5F4F9864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4246276-3AF2-411B-9921-878BBB144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" y="-5816"/>
            <a:ext cx="9144000" cy="6863815"/>
          </a:xfrm>
          <a:prstGeom prst="rect">
            <a:avLst/>
          </a:prstGeom>
        </p:spPr>
      </p:pic>
      <p:sp>
        <p:nvSpPr>
          <p:cNvPr id="4" name="Dikdörtgen 1">
            <a:extLst>
              <a:ext uri="{FF2B5EF4-FFF2-40B4-BE49-F238E27FC236}">
                <a16:creationId xmlns:a16="http://schemas.microsoft.com/office/drawing/2014/main" id="{565768C8-710D-4972-9771-54FB0A3D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24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KIRAATHANESİ ve DÜĞÜN SALONU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FF9E9C9C-E2E8-3F3A-2D8B-B72E28890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781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D084896-4E33-499B-8B12-E5C793594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58" y="-27090"/>
            <a:ext cx="9144000" cy="6885090"/>
          </a:xfrm>
          <a:prstGeom prst="rect">
            <a:avLst/>
          </a:prstGeom>
        </p:spPr>
      </p:pic>
      <p:sp>
        <p:nvSpPr>
          <p:cNvPr id="4" name="Dikdörtgen 1">
            <a:extLst>
              <a:ext uri="{FF2B5EF4-FFF2-40B4-BE49-F238E27FC236}">
                <a16:creationId xmlns:a16="http://schemas.microsoft.com/office/drawing/2014/main" id="{78563085-377B-4F88-A466-05006D62C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958" y="6093296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SOSYAL TESİS BİNAMIZ </a:t>
            </a:r>
          </a:p>
          <a:p>
            <a:pPr algn="ctr"/>
            <a:r>
              <a:rPr lang="tr-TR" alt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DAHA KULLANIMLI VE DAHA GÜZEL BİR GÖRÜNÜM KAZANDI.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D2140642-B1C3-8A67-66E7-D73F7F0B9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517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EA8B7A2-BB4C-C96E-35E2-C24BECA294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119541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BCFFC723-4D54-4FB9-BE13-B824BF79D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12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940B3D8D-009B-7D86-ECF3-264013329215}"/>
              </a:ext>
            </a:extLst>
          </p:cNvPr>
          <p:cNvSpPr txBox="1"/>
          <p:nvPr/>
        </p:nvSpPr>
        <p:spPr>
          <a:xfrm>
            <a:off x="2339752" y="1772816"/>
            <a:ext cx="237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YENİ RESİM EKLENECEK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4F72221-33DE-645A-9CCC-9A48FB706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" y="488886"/>
            <a:ext cx="9144000" cy="6369113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" y="88777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E5923DF5-B4EE-36BA-9E4D-17BE8B727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28" y="-21612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5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671DBE9-F232-109F-95FE-A4C97A8FB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657579"/>
            <a:ext cx="6019800" cy="6171846"/>
          </a:xfrm>
          <a:prstGeom prst="rect">
            <a:avLst/>
          </a:prstGeom>
        </p:spPr>
      </p:pic>
      <p:pic>
        <p:nvPicPr>
          <p:cNvPr id="9" name="İçerik Yer Tutucusu 7">
            <a:extLst>
              <a:ext uri="{FF2B5EF4-FFF2-40B4-BE49-F238E27FC236}">
                <a16:creationId xmlns:a16="http://schemas.microsoft.com/office/drawing/2014/main" id="{DBE3FE15-9FB0-1D58-C323-7E01572F2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2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997DCDC-0BEC-FABF-0950-E9A155CF0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15CC54B8-6815-0AFE-7D94-7336C5A42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8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21FC1AE-CA35-A6F9-7951-3EDED5150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7992422B-6F8D-C022-9535-E1D5DDDB8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A95B4CB-DF68-6EC0-F006-9EDD683CB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467A2B79-B617-60B6-B19E-DCDB58FE0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6700E6B-832A-63B1-19F9-F827A37DA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3483829C-DF8F-F5B6-01EE-62836C7EA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5" descr="\\ERTUGRUL\Paylaşım\26.02.2019 slayt çalışma\konak sosyal tesis\IMG_6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4" y="0"/>
            <a:ext cx="9157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ULAŞIM YOLLARININ ESKİ HALİ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18190950-5B68-53D5-502F-D2424E932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11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3A3E0DE-6BA8-2273-CA05-5044F1116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103581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 TAMAMLANARAK HALKIMIZIN HİZMETİNE AÇILMIŞTIR.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43FB2B75-6E3E-E91E-A8F5-F0179A7E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C65947D-0C24-EF26-9BB2-D568914AB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F7F276D-5647-650E-6B6A-5D5A9086B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103581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 TAMAMLANARAK HALKIMIZIN HİZMETİNE AÇILMIŞTIR.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ECC5EF2-B974-E8D4-6BB3-030F565D3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94ED613-F3A5-5E28-AD42-3F7323784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" y="811466"/>
            <a:ext cx="9144000" cy="6046533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D79DED3-D65F-4949-8097-A986D4341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103581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 TAMAMLANARAK HALKIMIZIN HİZMETİNE AÇILMIŞTIR.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602109AA-E33A-884D-A224-DE4AB412C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AEB1873-0E64-C9E8-A643-0205EA80F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25746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8D5BBE-0E3D-1E49-5F77-D6E4133A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1011C8EB-1591-4F0C-7981-55D942508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103581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KONAK MAHALLESİ KÜLTÜR MERKEZİ YAPIM ÇALIŞMALARI TAMAMLANARAK HALKIMIZIN HİZMETİNE AÇILMIŞTIR.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07CD2383-EEF1-927B-1792-BDBB578D2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7B4C0A-11CC-20A9-2A4F-591A92D1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4E198322-98B9-DFC6-6B33-831D2A92D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" y="1052736"/>
            <a:ext cx="9151882" cy="5805264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C42470E-A05E-5461-8027-775E1A0EE21C}"/>
              </a:ext>
            </a:extLst>
          </p:cNvPr>
          <p:cNvSpPr txBox="1"/>
          <p:nvPr/>
        </p:nvSpPr>
        <p:spPr>
          <a:xfrm>
            <a:off x="-7882" y="258990"/>
            <a:ext cx="9145463" cy="156966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8 ADET 200 M² + 16 ADET 100 M² </a:t>
            </a:r>
          </a:p>
          <a:p>
            <a:r>
              <a:rPr lang="tr-TR" dirty="0"/>
              <a:t>TOPLAM 24 ADET 3200 M² KAPALI ALAN SANAYİ SİTESİ</a:t>
            </a:r>
          </a:p>
          <a:p>
            <a:r>
              <a:rPr lang="tr-TR" dirty="0"/>
              <a:t>MAHALLEMİZE KAZANDIRILMIŞTIR.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D2F6D5AA-0FF4-3594-AC09-7709EB2B4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57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C2FC3E9E-6C22-F88C-711C-D393F7F9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" y="980728"/>
            <a:ext cx="9145463" cy="5877272"/>
          </a:xfr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57B4C0A-11CC-20A9-2A4F-591A92D1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C42470E-A05E-5461-8027-775E1A0EE21C}"/>
              </a:ext>
            </a:extLst>
          </p:cNvPr>
          <p:cNvSpPr txBox="1"/>
          <p:nvPr/>
        </p:nvSpPr>
        <p:spPr>
          <a:xfrm>
            <a:off x="-7882" y="59140"/>
            <a:ext cx="9145463" cy="156966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8 ADET 200 M² + 16 ADET 100 M² </a:t>
            </a:r>
          </a:p>
          <a:p>
            <a:r>
              <a:rPr lang="tr-TR" dirty="0"/>
              <a:t>TOPLAM 24 ADET 3200 M² KAPALI ALAN SANAYİ SİTESİ</a:t>
            </a:r>
          </a:p>
          <a:p>
            <a:r>
              <a:rPr lang="tr-TR" dirty="0"/>
              <a:t>MAHALLEMİZE KAZANDIRILMIŞTIR.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A0AAE622-1D95-6CAE-2D20-03FE59C11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061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İçerik Yer Tutucusu 9">
            <a:extLst>
              <a:ext uri="{FF2B5EF4-FFF2-40B4-BE49-F238E27FC236}">
                <a16:creationId xmlns:a16="http://schemas.microsoft.com/office/drawing/2014/main" id="{BB92A651-8ED8-DB9E-6190-BB023C116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" y="1294447"/>
            <a:ext cx="9145463" cy="5563553"/>
          </a:xfr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357B4C0A-11CC-20A9-2A4F-591A92D1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C42470E-A05E-5461-8027-775E1A0EE21C}"/>
              </a:ext>
            </a:extLst>
          </p:cNvPr>
          <p:cNvSpPr txBox="1"/>
          <p:nvPr/>
        </p:nvSpPr>
        <p:spPr>
          <a:xfrm>
            <a:off x="-7882" y="59140"/>
            <a:ext cx="9145463" cy="156966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8 ADET 200 M² + 16 ADET 100 M² </a:t>
            </a:r>
          </a:p>
          <a:p>
            <a:r>
              <a:rPr lang="tr-TR" dirty="0"/>
              <a:t>TOPLAM 24 ADET 3200 M² KAPALI ALAN SANAYİ SİTESİ</a:t>
            </a:r>
          </a:p>
          <a:p>
            <a:r>
              <a:rPr lang="tr-TR" dirty="0"/>
              <a:t>MAHALLEMİZE KAZANDIRILMIŞTIR.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2DEA3272-BB92-1412-52FA-2AB5865F1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200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7C42470E-A05E-5461-8027-775E1A0EE21C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ALAN İNCELEME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95186CF-89FC-0CFF-5EED-1D950BF26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29"/>
            <a:ext cx="9144000" cy="5910371"/>
          </a:xfrm>
          <a:prstGeom prst="rect">
            <a:avLst/>
          </a:prstGeo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497B0F9E-9A4B-E789-E476-4C2C6AFA5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591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07F005D-B9B3-CE75-0658-154B665C623A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ALAN İNCELEME ÇALIŞMALARI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326F6F5-D223-72D9-E4F6-3C7582493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28"/>
            <a:ext cx="9144000" cy="5910371"/>
          </a:xfrm>
          <a:prstGeom prst="rect">
            <a:avLst/>
          </a:prstGeom>
        </p:spPr>
      </p:pic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D3B6A25E-FE6B-F7CE-1BBF-4943AF64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790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B36426C-8E89-5365-9DBE-71D70B308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32859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DA1ED1E-E7BE-8D61-1E9A-10E25BB14E12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ALAN İNCELEME ÇALIŞMALARI</a:t>
            </a:r>
          </a:p>
        </p:txBody>
      </p:sp>
      <p:pic>
        <p:nvPicPr>
          <p:cNvPr id="9" name="İçerik Yer Tutucusu 7">
            <a:extLst>
              <a:ext uri="{FF2B5EF4-FFF2-40B4-BE49-F238E27FC236}">
                <a16:creationId xmlns:a16="http://schemas.microsoft.com/office/drawing/2014/main" id="{F87C2AF3-4D77-B318-8EDE-9D71BEF1E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0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7891144B-95C9-2590-9267-C0CC1BE06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124"/>
            <a:ext cx="9143999" cy="6375616"/>
          </a:xfr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ULAŞIM YOLLARININ YENİ HALİ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D9F5BA3C-B5AF-6322-C6CB-2E9966BC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8172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D7383D96-D463-4B64-6066-AB62506CF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116632"/>
            <a:ext cx="3857625" cy="6741368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3BF9970-A948-2CE8-BB80-859114C44712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968AE216-A55B-FB09-010C-B0F6F2FCE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783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D89A96A2-9966-2B4B-880A-151C0744F239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4D17951-A35D-EB17-79AD-59DC590A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" y="947629"/>
            <a:ext cx="9144000" cy="5910371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D4D081AD-D872-932E-1EA1-E64E050FF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2767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EC2C215-A2F4-76CE-F984-07EF497C825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72E3D4F-925C-6F6D-CF08-A34B594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28"/>
            <a:ext cx="9144000" cy="5910371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0B38C6D4-C7E7-5BF4-6357-8B71B7049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13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301A2F9-7D3D-CB18-B0D9-A39A3E823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28"/>
            <a:ext cx="9144000" cy="591037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1A4D11DD-66B9-EB67-89B9-7CFD42F6A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650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2" name="İçerik Yer Tutucusu 4">
            <a:extLst>
              <a:ext uri="{FF2B5EF4-FFF2-40B4-BE49-F238E27FC236}">
                <a16:creationId xmlns:a16="http://schemas.microsoft.com/office/drawing/2014/main" id="{2A94AF81-8A2F-D271-FB68-1CDB1E6B5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" y="947628"/>
            <a:ext cx="9144000" cy="5910371"/>
          </a:xfr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F1582EB3-29FF-C6C0-14EC-D54935D8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438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2" name="İçerik Yer Tutucusu 4">
            <a:extLst>
              <a:ext uri="{FF2B5EF4-FFF2-40B4-BE49-F238E27FC236}">
                <a16:creationId xmlns:a16="http://schemas.microsoft.com/office/drawing/2014/main" id="{6AE3C15C-8EEA-ECFD-06AE-9251064C5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28"/>
            <a:ext cx="9144000" cy="5910371"/>
          </a:xfr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D0806F13-E031-AEF1-2B31-8532DAA1A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0878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2" name="İçerik Yer Tutucusu 4">
            <a:extLst>
              <a:ext uri="{FF2B5EF4-FFF2-40B4-BE49-F238E27FC236}">
                <a16:creationId xmlns:a16="http://schemas.microsoft.com/office/drawing/2014/main" id="{7D730B2E-E818-78B6-473A-50D8410A4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" y="951258"/>
            <a:ext cx="9144000" cy="5906742"/>
          </a:xfr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4733BDF7-4259-7EE9-FB0A-3D3E579F5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618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56B8382-D3AB-75E9-9300-38B6E10A4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BD24B0B-34B9-AD9B-52AF-9D6231D8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21" y="947629"/>
            <a:ext cx="9232778" cy="5910371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AFF4D2E7-19FF-25A3-05EE-9E4224F76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648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9BE1494-6300-20CF-F5A2-C72CF45E2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899A454-DD5C-092D-680C-E24A9758C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" y="947628"/>
            <a:ext cx="9144000" cy="5910371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D4047F2A-B854-DC50-7640-894D85713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066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7E261A-35F0-EB40-E257-E52864AF2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8665E03-A953-DD0F-E893-86D1E564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" y="982662"/>
            <a:ext cx="9139805" cy="5875337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D69EEC0B-E251-CEFC-73EC-154176D75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13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06499" name="İçerik Yer Tutucusu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Dikdörtgen 2"/>
          <p:cNvSpPr/>
          <p:nvPr/>
        </p:nvSpPr>
        <p:spPr>
          <a:xfrm>
            <a:off x="-22944" y="8701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YOL GENİŞLETME ve ASFALT ÇALIŞMALARI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88505245-A425-890D-AC7A-B3FF8ABE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38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27E261A-35F0-EB40-E257-E52864AF2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A44E5F11-0390-8F3B-9930-0BD589D5F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" y="982662"/>
            <a:ext cx="9144000" cy="5875337"/>
          </a:xfrm>
          <a:prstGeom prst="rect">
            <a:avLst/>
          </a:prstGeo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BD8B6CDC-B690-4228-2FCA-6A2B1DD2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4288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-1463" y="116632"/>
            <a:ext cx="9145463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</a:t>
            </a:r>
          </a:p>
        </p:txBody>
      </p:sp>
      <p:pic>
        <p:nvPicPr>
          <p:cNvPr id="2" name="İçerik Yer Tutucusu 1">
            <a:extLst>
              <a:ext uri="{FF2B5EF4-FFF2-40B4-BE49-F238E27FC236}">
                <a16:creationId xmlns:a16="http://schemas.microsoft.com/office/drawing/2014/main" id="{8F30EDBD-2048-6874-6E5C-8064979AA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3" y="947629"/>
            <a:ext cx="9137802" cy="5910371"/>
          </a:xfrm>
          <a:prstGeom prst="rect">
            <a:avLst/>
          </a:prstGeo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34E670F1-29D3-85AD-A854-6EF60CB77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2783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D07E55A-8AC4-74F0-B640-F3F1DF6C6136}"/>
              </a:ext>
            </a:extLst>
          </p:cNvPr>
          <p:cNvSpPr txBox="1"/>
          <p:nvPr/>
        </p:nvSpPr>
        <p:spPr>
          <a:xfrm>
            <a:off x="0" y="58238"/>
            <a:ext cx="9145463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BAKLAN BELEDİYESİ KONAK SANAYİ SİTESİ</a:t>
            </a:r>
          </a:p>
          <a:p>
            <a:r>
              <a:rPr lang="tr-TR" dirty="0"/>
              <a:t>YAPIM ÇALIŞMALARI TAMAMLANARAK HİZMETE AÇILMIŞTIR.</a:t>
            </a:r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121D2E42-D9C7-0721-C0CF-2544E57F3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566"/>
            <a:ext cx="9144000" cy="5599433"/>
          </a:xfrm>
        </p:spPr>
      </p:pic>
      <p:pic>
        <p:nvPicPr>
          <p:cNvPr id="10" name="İçerik Yer Tutucusu 7">
            <a:extLst>
              <a:ext uri="{FF2B5EF4-FFF2-40B4-BE49-F238E27FC236}">
                <a16:creationId xmlns:a16="http://schemas.microsoft.com/office/drawing/2014/main" id="{39F37A38-A807-EAF2-509C-2C1E27EAA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7115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ln w="38100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  <a:t>KONAK  MAHALLEMİZDE</a:t>
            </a:r>
            <a:b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  <a:t>YENİ İMAR PLANI UYGULAMASI  BAŞLATILMIŞTIR.</a:t>
            </a:r>
            <a:b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  <a:t>YAPIM İHALE TARİHİ </a:t>
            </a:r>
            <a: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14 KASIM 2017</a:t>
            </a:r>
            <a:b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</a:t>
            </a:r>
            <a:r>
              <a:rPr lang="tr-TR" sz="2500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</a:t>
            </a:r>
            <a:br>
              <a:rPr lang="tr-TR" sz="2500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br>
              <a:rPr lang="tr-TR" sz="2500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solidFill>
                  <a:srgbClr val="00B0F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UÇAKLA HAVA FOTOĞRAFLARININ ÇEKİMİ GERÇEKLEŞTİRİLMİŞ</a:t>
            </a:r>
            <a:br>
              <a:rPr lang="tr-TR" sz="2500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b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solidFill>
                  <a:srgbClr val="00B0F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HALİHAZIR HARİTALAR TAMAMLANMIŞ  </a:t>
            </a:r>
            <a:br>
              <a:rPr lang="tr-TR" sz="2500" dirty="0">
                <a:solidFill>
                  <a:srgbClr val="00B0F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solidFill>
                  <a:srgbClr val="00B0F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JEOLOJİK ve JEOTEKNİK ETÜTLER GERÇEKLEŞTİRİLMİŞ</a:t>
            </a:r>
            <a:br>
              <a:rPr lang="tr-TR" sz="2500" dirty="0">
                <a:solidFill>
                  <a:srgbClr val="00B0F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b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1/5000 NAZIM İMAR PLANI</a:t>
            </a:r>
            <a:b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</a:t>
            </a:r>
            <a:b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1/1000 UYGULAMA İMAR PLANI</a:t>
            </a:r>
            <a:b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br>
              <a:rPr lang="tr-TR" sz="25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tr-TR" sz="2400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18.MADDE UYGULAMA SÜRECİ DEVAM ETMEKTEDİR.</a:t>
            </a:r>
            <a:br>
              <a:rPr lang="tr-TR" sz="2500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tr-TR" sz="2500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3919F83F-E151-BAB9-0AE0-F69BB373F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" y="-31403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966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Başlık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 altLang="tr-TR"/>
          </a:p>
        </p:txBody>
      </p:sp>
      <p:sp>
        <p:nvSpPr>
          <p:cNvPr id="304131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tr-TR" altLang="tr-TR"/>
          </a:p>
        </p:txBody>
      </p:sp>
      <p:pic>
        <p:nvPicPr>
          <p:cNvPr id="304132" name="Picture 2" descr="C:\Users\Casper\Desktop\iMAR\KON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6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7504" y="6021288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MEVCUT KÖY YERLEŞİM ALANI 	: 50 HEKTAR</a:t>
            </a:r>
          </a:p>
          <a:p>
            <a:r>
              <a:rPr lang="tr-TR" dirty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UYGULAMA ALANI 			:120   HEKTAR</a:t>
            </a:r>
            <a:endParaRPr lang="tr-TR" dirty="0">
              <a:solidFill>
                <a:srgbClr val="FFFF00"/>
              </a:solidFill>
            </a:endParaRP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CB3053D1-912F-C98B-E147-DB6C38C84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1456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/>
          <p:cNvSpPr txBox="1"/>
          <p:nvPr/>
        </p:nvSpPr>
        <p:spPr>
          <a:xfrm>
            <a:off x="-8738" y="0"/>
            <a:ext cx="9152740" cy="784830"/>
          </a:xfrm>
          <a:prstGeom prst="rect">
            <a:avLst/>
          </a:prstGeom>
          <a:gradFill>
            <a:gsLst>
              <a:gs pos="86000">
                <a:schemeClr val="bg1"/>
              </a:gs>
              <a:gs pos="69000">
                <a:srgbClr val="FFFF00">
                  <a:alpha val="53000"/>
                </a:srgbClr>
              </a:gs>
            </a:gsLst>
            <a:lin ang="2700000" scaled="0"/>
          </a:gradFill>
          <a:ln>
            <a:noFill/>
          </a:ln>
        </p:spPr>
        <p:txBody>
          <a:bodyPr vert="horz" wrap="square" lIns="0" tIns="45720" rIns="0" bIns="0" rtlCol="0" anchor="b">
            <a:spAutoFit/>
          </a:bodyPr>
          <a:lstStyle>
            <a:lvl1pPr marL="273050" indent="-273050" algn="ctr">
              <a:spcBef>
                <a:spcPct val="0"/>
              </a:spcBef>
              <a:buClr>
                <a:srgbClr val="0BD0D9"/>
              </a:buClr>
              <a:buSzPct val="95000"/>
              <a:buFont typeface="Wingdings 2" pitchFamily="18" charset="2"/>
              <a:buNone/>
              <a:defRPr sz="2800" b="1">
                <a:solidFill>
                  <a:srgbClr val="FF0000"/>
                </a:solidFill>
                <a:latin typeface="Calibri" pitchFamily="34" charset="0"/>
              </a:defRPr>
            </a:lvl1pPr>
          </a:lstStyle>
          <a:p>
            <a:r>
              <a:rPr lang="tr-TR" sz="2400" dirty="0"/>
              <a:t>TÜM MAHALLELERİMİZDE YAPILACAK OLAN İMAR PLANLARINA ESAS JEOLOJİK - JEOTEKNİK ETÜT VE ARAZİ SONDAJ ÇALIŞMALARI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34ED356D-F98B-46F1-A096-1618A2784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955FD22-C7CC-47B7-B673-A9568CCF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89DACB97-4EF8-4B0D-A151-A4AB90800DC4}"/>
              </a:ext>
            </a:extLst>
          </p:cNvPr>
          <p:cNvSpPr/>
          <p:nvPr/>
        </p:nvSpPr>
        <p:spPr>
          <a:xfrm>
            <a:off x="0" y="199807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JEOLOJİK ve JEOTEKNİK ETÜT ÇALIŞMALARI</a:t>
            </a:r>
            <a:b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9E56B4C-0ABF-1221-A3A2-EC6BC033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911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9EE326-2A82-A958-9F6F-A47C95702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49"/>
            <a:ext cx="9144000" cy="646510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0EF6C5A-A607-113D-3BD0-D689A7C38583}"/>
              </a:ext>
            </a:extLst>
          </p:cNvPr>
          <p:cNvSpPr txBox="1"/>
          <p:nvPr/>
        </p:nvSpPr>
        <p:spPr>
          <a:xfrm>
            <a:off x="0" y="44624"/>
            <a:ext cx="9144000" cy="43088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ts val="0"/>
              </a:spcBef>
              <a:buNone/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200" dirty="0"/>
              <a:t>MAHALLEMİZİN İMAR PLANLARI HAZIRLANMIŞTIR.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2126B4D5-09AF-347E-0FF8-DA0E20D4C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223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0" y="728260"/>
            <a:ext cx="8964488" cy="5401479"/>
          </a:xfrm>
          <a:prstGeom prst="rect">
            <a:avLst/>
          </a:prstGeom>
          <a:gradFill>
            <a:gsLst>
              <a:gs pos="21000">
                <a:srgbClr val="BFCFEC"/>
              </a:gs>
              <a:gs pos="0">
                <a:schemeClr val="accent1">
                  <a:tint val="660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</a:gradFill>
          <a:ln>
            <a:noFill/>
          </a:ln>
        </p:spPr>
        <p:txBody>
          <a:bodyPr wrap="square" lIns="0" rIns="0" bIns="0" anchor="b">
            <a:spAutoFit/>
          </a:bodyPr>
          <a:lstStyle>
            <a:lvl1pPr marL="273050" indent="-2730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3600" b="1" dirty="0"/>
              <a:t>KONAK MAHALLEMİZDE</a:t>
            </a:r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tr-TR" sz="3600" b="1" dirty="0"/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3600" b="1" dirty="0"/>
              <a:t> </a:t>
            </a:r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3600" b="1" dirty="0"/>
              <a:t>ARSENİKLİ – KİREÇLİ  SU SORUNU GİDERİLMİŞ.</a:t>
            </a:r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tr-TR" sz="3600" b="1" dirty="0"/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endParaRPr lang="tr-TR" sz="3600" b="1" dirty="0"/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3600" b="1" dirty="0"/>
              <a:t>        YETERLİ ve SAĞLIKLI  İÇME - KULLANMA SUYUNA   </a:t>
            </a:r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3600" b="1" dirty="0"/>
              <a:t>     KAVUŞMUŞTUR.</a:t>
            </a:r>
            <a:endParaRPr lang="tr-TR" sz="3600" b="1" dirty="0">
              <a:solidFill>
                <a:srgbClr val="002060"/>
              </a:solidFill>
            </a:endParaRPr>
          </a:p>
          <a:p>
            <a:pPr algn="ctr" eaLnBrk="1" hangingPunct="1">
              <a:buClr>
                <a:srgbClr val="0BD0D9"/>
              </a:buClr>
              <a:buSzPct val="95000"/>
              <a:buFont typeface="Wingdings 2" pitchFamily="18" charset="2"/>
              <a:buNone/>
              <a:defRPr/>
            </a:pPr>
            <a:r>
              <a:rPr lang="tr-TR" sz="2400" b="1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0" y="8701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tr-TR" sz="2400" dirty="0">
                <a:ln w="10541" cmpd="sng">
                  <a:noFill/>
                  <a:prstDash val="solid"/>
                </a:ln>
                <a:solidFill>
                  <a:srgbClr val="FF0000"/>
                </a:solidFill>
              </a:rPr>
              <a:t>İÇME SUYU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DF72C901-F78C-965F-5525-375C0930C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1993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1F52724-A1BA-4D11-987B-5ED87A150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70383DA-F525-4167-B602-1820110DC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8A186A2-4BB9-42E7-B67D-231A97ECCFB2}"/>
              </a:ext>
            </a:extLst>
          </p:cNvPr>
          <p:cNvSpPr txBox="1"/>
          <p:nvPr/>
        </p:nvSpPr>
        <p:spPr>
          <a:xfrm>
            <a:off x="0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TARLA GÜNÜ ETKİNLİĞİMİZ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4215E961-A58A-088E-A457-6FCBDA8F9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6322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3FB7E50-9F48-4D41-944B-D4D98DBC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F50D242-4F93-46F7-A54E-CB2D60F6E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A1F9AB4-435A-4787-9F6D-2C34C62B66F5}"/>
              </a:ext>
            </a:extLst>
          </p:cNvPr>
          <p:cNvSpPr txBox="1"/>
          <p:nvPr/>
        </p:nvSpPr>
        <p:spPr>
          <a:xfrm>
            <a:off x="0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TARLA GÜNÜ ETKİNLİĞİMİZ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82A7C62F-8D3E-87E1-272F-1C6B5068F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7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Resi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-41446" y="6278356"/>
            <a:ext cx="3560713" cy="523220"/>
          </a:xfr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800" b="1" u="sng" dirty="0">
                <a:solidFill>
                  <a:schemeClr val="tx1"/>
                </a:solidFill>
                <a:ea typeface="+mn-ea"/>
                <a:cs typeface="+mn-cs"/>
              </a:rPr>
              <a:t>Konak – Dağal Yolu</a:t>
            </a:r>
          </a:p>
        </p:txBody>
      </p:sp>
      <p:sp>
        <p:nvSpPr>
          <p:cNvPr id="4" name="Unvan 1"/>
          <p:cNvSpPr txBox="1">
            <a:spLocks noChangeArrowheads="1"/>
          </p:cNvSpPr>
          <p:nvPr/>
        </p:nvSpPr>
        <p:spPr bwMode="auto">
          <a:xfrm>
            <a:off x="-14288" y="148570"/>
            <a:ext cx="9158288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/>
            </a:lvl1pPr>
          </a:lstStyle>
          <a:p>
            <a:r>
              <a:rPr lang="tr-TR" altLang="tr-TR" dirty="0"/>
              <a:t>ULAŞIMDA DAHA GÜVENLİ YOLLARA KAVUŞTUK!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8D4D6CEE-9541-C72A-D773-16C006E3C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507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A7BD5B0-B8D4-4326-B86F-FB87CC860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A8A3514A-2037-422E-8FDA-1A7E372C0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D7B4DE6-EBFF-428E-BD44-2A3EC657407B}"/>
              </a:ext>
            </a:extLst>
          </p:cNvPr>
          <p:cNvSpPr txBox="1"/>
          <p:nvPr/>
        </p:nvSpPr>
        <p:spPr>
          <a:xfrm>
            <a:off x="4174" y="6383307"/>
            <a:ext cx="9135652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MAHALLEMİZDE YENİ ÜRÜN DESENİ DENEME EKİMLERİ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9602B16B-A091-5134-93D5-A9AEFF62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8143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A984EE0-3055-4674-9DED-470B1D25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6DF5690-DA8A-4DD6-958E-6DA2C422F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67D0EFC-E90D-404E-BE05-6BC8A9C69283}"/>
              </a:ext>
            </a:extLst>
          </p:cNvPr>
          <p:cNvSpPr txBox="1"/>
          <p:nvPr/>
        </p:nvSpPr>
        <p:spPr>
          <a:xfrm>
            <a:off x="16768" y="6383307"/>
            <a:ext cx="9135652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MAHALLEMİZDE YENİ ÜRÜN DESENİ DENEME EKİMLERİ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7A30CD8F-8CBE-DC15-B971-B4DE9409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6585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4221654-339B-46D8-A250-A228E90C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4"/>
          <a:stretch/>
        </p:blipFill>
        <p:spPr>
          <a:xfrm>
            <a:off x="3560" y="0"/>
            <a:ext cx="913688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0" y="116632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400" dirty="0"/>
              <a:t>ENGELLİ VE YAŞLI VATANDAŞLARIMIZIN DAİMA YANINDA OLDUK! 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8AE0A829-A988-CF5E-CC94-20323B1B5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367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İçerik Yer Tutucusu 4">
            <a:extLst>
              <a:ext uri="{FF2B5EF4-FFF2-40B4-BE49-F238E27FC236}">
                <a16:creationId xmlns:a16="http://schemas.microsoft.com/office/drawing/2014/main" id="{D7D80E72-5B75-423A-96D3-1E027045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26291"/>
          <a:stretch/>
        </p:blipFill>
        <p:spPr>
          <a:xfrm>
            <a:off x="4552709" y="0"/>
            <a:ext cx="4581578" cy="6858000"/>
          </a:xfrm>
          <a:prstGeom prst="rect">
            <a:avLst/>
          </a:prstGeom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513106BE-2889-4A79-B9D2-1C8BC61F5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55"/>
          <a:stretch/>
        </p:blipFill>
        <p:spPr>
          <a:xfrm>
            <a:off x="1" y="0"/>
            <a:ext cx="5148063" cy="68580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253ED6F-2B1E-4BEC-9FF6-701067886013}"/>
              </a:ext>
            </a:extLst>
          </p:cNvPr>
          <p:cNvSpPr txBox="1"/>
          <p:nvPr/>
        </p:nvSpPr>
        <p:spPr>
          <a:xfrm>
            <a:off x="9713" y="188640"/>
            <a:ext cx="913723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MAHALLEMİZDEKİ BİRLİKTELİKLERİMİZ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9F9CB2DD-9E4B-60BF-7C0B-5218C7085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4217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E265D1B-A708-4490-9FAC-5FC6449A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ED59796-C6E6-404B-8E0E-F79FB1462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C9F35E2B-5D0F-4EAE-85EC-4F1B218A7994}"/>
              </a:ext>
            </a:extLst>
          </p:cNvPr>
          <p:cNvSpPr/>
          <p:nvPr/>
        </p:nvSpPr>
        <p:spPr>
          <a:xfrm>
            <a:off x="-7753" y="4380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AŞURE GÜNÜNDEKİ BİRLİKTELİĞİMİZ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DC25581B-CBE0-7F4F-1BDB-2D6588B2C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7294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tr-TR" altLang="tr-TR"/>
              <a:t>Şenlik fotoları </a:t>
            </a:r>
          </a:p>
        </p:txBody>
      </p:sp>
      <p:sp>
        <p:nvSpPr>
          <p:cNvPr id="9" name="Dikdörtgen 8"/>
          <p:cNvSpPr/>
          <p:nvPr/>
        </p:nvSpPr>
        <p:spPr>
          <a:xfrm>
            <a:off x="8" y="-15046"/>
            <a:ext cx="9136393" cy="5533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tr-TR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YARIŞLAR BÜYÜK BİR İLGİ İLE İZLENMİŞTİR.</a:t>
            </a:r>
          </a:p>
        </p:txBody>
      </p:sp>
      <p:pic>
        <p:nvPicPr>
          <p:cNvPr id="366596" name="Resim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863763DA-5842-4DC1-91A3-355D2BE79016}"/>
              </a:ext>
            </a:extLst>
          </p:cNvPr>
          <p:cNvSpPr/>
          <p:nvPr/>
        </p:nvSpPr>
        <p:spPr>
          <a:xfrm>
            <a:off x="15015" y="137858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MAHALLEMİZ’DE DÜZENLENEN 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GELENEKSEL RAHVAN AT YARIŞLARI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1F5319B6-C669-1558-ADD4-0A5665BA2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156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sp>
        <p:nvSpPr>
          <p:cNvPr id="367619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683EF188-260D-441F-9436-DFE83BB8AD6A}"/>
              </a:ext>
            </a:extLst>
          </p:cNvPr>
          <p:cNvSpPr/>
          <p:nvPr/>
        </p:nvSpPr>
        <p:spPr>
          <a:xfrm>
            <a:off x="0" y="92076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RAHVAN AT YARIŞLARI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2230064E-5A72-6B84-CAAD-E9515DFAB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974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EA84EE7A-E26D-5DE7-06F8-B7DD855D03D2}"/>
              </a:ext>
            </a:extLst>
          </p:cNvPr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 AĞA SEÇİMİ GALA GECESİ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AA7204-6911-023D-7CD1-8ECDF9039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636"/>
            <a:ext cx="9144000" cy="5838363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7081D2EC-14A9-D5E1-1F18-549CBE7E5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33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4277D99E-98A2-95E9-DADE-F723318A92EB}"/>
              </a:ext>
            </a:extLst>
          </p:cNvPr>
          <p:cNvSpPr/>
          <p:nvPr/>
        </p:nvSpPr>
        <p:spPr>
          <a:xfrm>
            <a:off x="0" y="190807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 AĞA SEÇİMİ GALA GECESİ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A2B7ADD-A76E-2516-FA64-28C190EB2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" y="1021804"/>
            <a:ext cx="9144000" cy="5836196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D4950411-091E-B080-C77D-71B3929E9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2137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D22218E5-B074-401B-A10D-BB009FEA856C}"/>
              </a:ext>
            </a:extLst>
          </p:cNvPr>
          <p:cNvSpPr/>
          <p:nvPr/>
        </p:nvSpPr>
        <p:spPr>
          <a:xfrm>
            <a:off x="0" y="174257"/>
            <a:ext cx="9144000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 AĞA SEÇİMİ GALA GECESİ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8F6DBBD-8B1A-229F-3C86-D933D1C53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158"/>
            <a:ext cx="9144000" cy="5827842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0BBBCE1A-75C2-0983-99F0-BAD32FC70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77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sp>
        <p:nvSpPr>
          <p:cNvPr id="112643" name="İçerik Yer Tutucusu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112644" name="İçerik Yer Tutucusu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2116"/>
            <a:ext cx="9158288" cy="6858001"/>
          </a:xfrm>
          <a:prstGeom prst="rect">
            <a:avLst/>
          </a:prstGeom>
          <a:noFill/>
          <a:ln w="698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3" name="Unvan 1"/>
          <p:cNvSpPr txBox="1">
            <a:spLocks noChangeArrowheads="1"/>
          </p:cNvSpPr>
          <p:nvPr/>
        </p:nvSpPr>
        <p:spPr bwMode="auto">
          <a:xfrm>
            <a:off x="-29635" y="268131"/>
            <a:ext cx="9158288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/>
            </a:lvl1pPr>
          </a:lstStyle>
          <a:p>
            <a:r>
              <a:rPr lang="tr-TR" altLang="tr-TR" dirty="0"/>
              <a:t>ULAŞIMDA DAHA GÜVENLİ YOLLARA KAVUŞTUK!</a:t>
            </a:r>
          </a:p>
        </p:txBody>
      </p:sp>
      <p:sp>
        <p:nvSpPr>
          <p:cNvPr id="10" name="Ok: Sağ 9"/>
          <p:cNvSpPr/>
          <p:nvPr/>
        </p:nvSpPr>
        <p:spPr>
          <a:xfrm rot="20333621">
            <a:off x="1638302" y="4404787"/>
            <a:ext cx="1282700" cy="577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1" name="Ok: Sağ 10"/>
          <p:cNvSpPr/>
          <p:nvPr/>
        </p:nvSpPr>
        <p:spPr>
          <a:xfrm rot="13439260">
            <a:off x="8027988" y="4635502"/>
            <a:ext cx="990600" cy="4550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cxnSp>
        <p:nvCxnSpPr>
          <p:cNvPr id="13" name="Düz Ok Bağlayıcısı 12"/>
          <p:cNvCxnSpPr>
            <a:cxnSpLocks/>
          </p:cNvCxnSpPr>
          <p:nvPr/>
        </p:nvCxnSpPr>
        <p:spPr>
          <a:xfrm flipV="1">
            <a:off x="3059115" y="4193120"/>
            <a:ext cx="5173663" cy="46567"/>
          </a:xfrm>
          <a:prstGeom prst="straightConnector1">
            <a:avLst/>
          </a:prstGeom>
          <a:ln w="1143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337" name="Metin kutusu 17"/>
          <p:cNvSpPr txBox="1">
            <a:spLocks noChangeArrowheads="1"/>
          </p:cNvSpPr>
          <p:nvPr/>
        </p:nvSpPr>
        <p:spPr bwMode="auto">
          <a:xfrm>
            <a:off x="4605102" y="3501777"/>
            <a:ext cx="1500158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lvl1pPr algn="ctr">
              <a:spcBef>
                <a:spcPct val="0"/>
              </a:spcBef>
              <a:buNone/>
              <a:defRPr sz="2000" b="1"/>
            </a:lvl1pPr>
          </a:lstStyle>
          <a:p>
            <a:r>
              <a:rPr lang="tr-TR" altLang="tr-TR" dirty="0"/>
              <a:t>12 METRE</a:t>
            </a:r>
          </a:p>
        </p:txBody>
      </p:sp>
      <p:cxnSp>
        <p:nvCxnSpPr>
          <p:cNvPr id="20" name="Düz Ok Bağlayıcısı 19"/>
          <p:cNvCxnSpPr>
            <a:cxnSpLocks/>
          </p:cNvCxnSpPr>
          <p:nvPr/>
        </p:nvCxnSpPr>
        <p:spPr>
          <a:xfrm>
            <a:off x="3779839" y="4893733"/>
            <a:ext cx="2970212" cy="0"/>
          </a:xfrm>
          <a:prstGeom prst="straightConnector1">
            <a:avLst/>
          </a:prstGeom>
          <a:ln w="101600" cmpd="sng">
            <a:solidFill>
              <a:schemeClr val="accent1">
                <a:shade val="95000"/>
                <a:satMod val="10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9" name="Metin kutusu 20"/>
          <p:cNvSpPr txBox="1">
            <a:spLocks noChangeArrowheads="1"/>
          </p:cNvSpPr>
          <p:nvPr/>
        </p:nvSpPr>
        <p:spPr bwMode="auto">
          <a:xfrm>
            <a:off x="4732880" y="5065554"/>
            <a:ext cx="1244602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/>
            </a:lvl1pPr>
          </a:lstStyle>
          <a:p>
            <a:r>
              <a:rPr lang="tr-TR" altLang="tr-TR" dirty="0"/>
              <a:t>6 METRE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7F2CF2FB-2DAB-C98C-3CFE-5CE708670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32" y="-33518"/>
            <a:ext cx="9310452" cy="689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61212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1E21719-0EAD-C8F7-5E88-E57E30514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238"/>
            <a:ext cx="9144000" cy="6168762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BC5C249E-3526-D7B2-E275-EA418ED30484}"/>
              </a:ext>
            </a:extLst>
          </p:cNvPr>
          <p:cNvSpPr/>
          <p:nvPr/>
        </p:nvSpPr>
        <p:spPr>
          <a:xfrm>
            <a:off x="0" y="126403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9C881C4B-C819-8722-5A4B-5BF07E2BD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03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7699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1F52661-59D0-6B30-4684-9EC590348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740"/>
            <a:ext cx="9144000" cy="6304259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E40AE282-8304-73F1-A8BE-3105BDC08554}"/>
              </a:ext>
            </a:extLst>
          </p:cNvPr>
          <p:cNvSpPr/>
          <p:nvPr/>
        </p:nvSpPr>
        <p:spPr>
          <a:xfrm>
            <a:off x="0" y="126403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2575ABB7-2E6D-8AD4-D062-064FBC0A3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7148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683EF188-260D-441F-9436-DFE83BB8AD6A}"/>
              </a:ext>
            </a:extLst>
          </p:cNvPr>
          <p:cNvSpPr/>
          <p:nvPr/>
        </p:nvSpPr>
        <p:spPr>
          <a:xfrm>
            <a:off x="0" y="126403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EE34522-A9AD-DC14-A3A5-B9542625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068"/>
            <a:ext cx="9144000" cy="6269932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6BF51DB9-ABE3-21E4-CE0E-5F70B94DB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31766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683EF188-260D-441F-9436-DFE83BB8AD6A}"/>
              </a:ext>
            </a:extLst>
          </p:cNvPr>
          <p:cNvSpPr/>
          <p:nvPr/>
        </p:nvSpPr>
        <p:spPr>
          <a:xfrm>
            <a:off x="0" y="92076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735712-7623-2CE2-5789-4D87DB350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566"/>
            <a:ext cx="9144000" cy="6294433"/>
          </a:xfrm>
          <a:prstGeom prst="rect">
            <a:avLst/>
          </a:prstGeo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2EF57034-C8BC-DF35-A393-18E89AEDC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3149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F68598D-9CAC-691D-3B34-273D97BED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740"/>
            <a:ext cx="9144000" cy="6304259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C0F31A75-0718-D8BE-F887-84F99A24B09D}"/>
              </a:ext>
            </a:extLst>
          </p:cNvPr>
          <p:cNvSpPr/>
          <p:nvPr/>
        </p:nvSpPr>
        <p:spPr>
          <a:xfrm>
            <a:off x="0" y="92076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</a:t>
            </a:r>
          </a:p>
        </p:txBody>
      </p:sp>
      <p:pic>
        <p:nvPicPr>
          <p:cNvPr id="9" name="İçerik Yer Tutucusu 7">
            <a:extLst>
              <a:ext uri="{FF2B5EF4-FFF2-40B4-BE49-F238E27FC236}">
                <a16:creationId xmlns:a16="http://schemas.microsoft.com/office/drawing/2014/main" id="{2F6F9FE9-6D87-4ADE-EC79-3CD46DC28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191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FE4A84F-0013-5D0B-17DA-A0571B886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740"/>
            <a:ext cx="9144000" cy="6304259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58A18728-5CDC-E591-28CE-7F3A5126E1E6}"/>
              </a:ext>
            </a:extLst>
          </p:cNvPr>
          <p:cNvSpPr/>
          <p:nvPr/>
        </p:nvSpPr>
        <p:spPr>
          <a:xfrm>
            <a:off x="0" y="92076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160EF676-D224-885F-1FF8-FF96B5264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2708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08502E2-329C-EF21-0AF6-197318954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758"/>
            <a:ext cx="9144000" cy="6206166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EA84EE7A-E26D-5DE7-06F8-B7DD855D03D2}"/>
              </a:ext>
            </a:extLst>
          </p:cNvPr>
          <p:cNvSpPr/>
          <p:nvPr/>
        </p:nvSpPr>
        <p:spPr>
          <a:xfrm>
            <a:off x="0" y="92076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2. Sİ DÜZENLENEN RAHVAN AT YARIŞLARI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09DFC969-9D34-5867-5D57-7B2991F23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9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1B40938A-1433-D574-E9C8-30E6E09E1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 descr="C:\Users\Casper İmar\Desktop\Yeni klasör\P7240040 - Kop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" y="0"/>
            <a:ext cx="91131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van 1"/>
          <p:cNvSpPr txBox="1">
            <a:spLocks noChangeArrowheads="1"/>
          </p:cNvSpPr>
          <p:nvPr/>
        </p:nvSpPr>
        <p:spPr bwMode="auto">
          <a:xfrm>
            <a:off x="-14288" y="148570"/>
            <a:ext cx="9158288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/>
            </a:lvl1pPr>
          </a:lstStyle>
          <a:p>
            <a:r>
              <a:rPr lang="tr-TR" altLang="tr-TR" dirty="0"/>
              <a:t>ULAŞIMDA DAHA GÜVENLİ YOLLARA KAVUŞTUK!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56A4E9E8-66CC-4535-8FF3-78C8BAF10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5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\\ERTUGRUL\Paylaşım\26.02.2019 slayt çalışma\konak sosyal tesis\P724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 txBox="1">
            <a:spLocks noChangeArrowheads="1"/>
          </p:cNvSpPr>
          <p:nvPr/>
        </p:nvSpPr>
        <p:spPr bwMode="auto">
          <a:xfrm>
            <a:off x="-14288" y="148570"/>
            <a:ext cx="9158288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/>
            </a:lvl1pPr>
          </a:lstStyle>
          <a:p>
            <a:r>
              <a:rPr lang="tr-TR" altLang="tr-TR" dirty="0"/>
              <a:t>ULAŞIMDA DAHA GÜVENLİ YOLLARA KAVUŞTUK!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BF3AC152-BE90-ECBD-AF46-79AA92F4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 descr="\\ERTUGRUL\Paylaşım\26.02.2019 slayt çalışma\konak sosyal tesis\IMG_9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2" y="0"/>
            <a:ext cx="9130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 txBox="1">
            <a:spLocks noChangeArrowheads="1"/>
          </p:cNvSpPr>
          <p:nvPr/>
        </p:nvSpPr>
        <p:spPr bwMode="auto">
          <a:xfrm>
            <a:off x="-14288" y="148570"/>
            <a:ext cx="9158288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spcBef>
                <a:spcPct val="0"/>
              </a:spcBef>
              <a:buNone/>
              <a:defRPr sz="2000" b="1"/>
            </a:lvl1pPr>
          </a:lstStyle>
          <a:p>
            <a:r>
              <a:rPr lang="tr-TR" altLang="tr-TR" dirty="0"/>
              <a:t>ULAŞIMDA DAHA GÜVENLİ YOLLARA KAVUŞTUK!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4175D292-68E2-E3E6-C34D-022959BA3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0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DF0714AE-D01C-30E3-676A-9F1F6CC5C803}"/>
              </a:ext>
            </a:extLst>
          </p:cNvPr>
          <p:cNvSpPr txBox="1"/>
          <p:nvPr/>
        </p:nvSpPr>
        <p:spPr>
          <a:xfrm>
            <a:off x="179512" y="116632"/>
            <a:ext cx="878497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tr-T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TARİHİ DEĞERİ BULUNMAYAN RİSKLİ KONUMDA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TOPLAM </a:t>
            </a:r>
            <a:r>
              <a:rPr lang="tr-TR" sz="1600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tr-TR" sz="3200" b="1" u="sng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25</a:t>
            </a:r>
            <a:r>
              <a:rPr lang="tr-TR" sz="1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tr-TR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ENKAZ NİTELİĞİNDEKİ  YAPI VE KALINTILARI ORTADAN KALDIRILMIŞTIR</a:t>
            </a:r>
            <a:r>
              <a:rPr lang="tr-TR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AC54D718-879C-6315-4EF3-09BA2F4B9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4514" y="2687663"/>
            <a:ext cx="3151880" cy="4202507"/>
          </a:xfrm>
          <a:prstGeom prst="rect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1344AAE-63E5-1DAE-C61D-F2D8B3ABF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925" y="872716"/>
            <a:ext cx="3240360" cy="4320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6BF2BF97-816F-FB77-AB4F-4329FB89D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27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sp>
        <p:nvSpPr>
          <p:cNvPr id="99331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99332" name="Resi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0" y="5960748"/>
            <a:ext cx="9143999" cy="369332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b="1" dirty="0"/>
              <a:t>KONAK ÇEVRE YOLU-ÇİVRİL ASFALTI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6D2166BF-E22D-E2FC-CEB5-D2F2966F5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16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A1C7EAA5-FB9D-DF16-DEE5-69C8A117A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1" y="0"/>
            <a:ext cx="9168341" cy="6858000"/>
          </a:xfr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668C165D-8BC5-E932-FD1A-11D4E3975E10}"/>
              </a:ext>
            </a:extLst>
          </p:cNvPr>
          <p:cNvSpPr/>
          <p:nvPr/>
        </p:nvSpPr>
        <p:spPr>
          <a:xfrm>
            <a:off x="0" y="5960748"/>
            <a:ext cx="9143999" cy="369332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b="1" dirty="0"/>
              <a:t>KONAK ÇEVRE YOLU-ÇİVRİL ASFALTI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5E102F55-F929-1BA8-BD57-B618E1B5C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8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C7E69064-22BE-C159-6E22-7424DE28C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" y="0"/>
            <a:ext cx="9183509" cy="6858000"/>
          </a:xfr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56AD24E-BD95-B757-7743-284CB7DA0517}"/>
              </a:ext>
            </a:extLst>
          </p:cNvPr>
          <p:cNvSpPr/>
          <p:nvPr/>
        </p:nvSpPr>
        <p:spPr>
          <a:xfrm>
            <a:off x="38212" y="5949280"/>
            <a:ext cx="9143999" cy="369332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b="1" dirty="0"/>
              <a:t>KONAK ÇEVRE YOLU-ÇİVRİL ASFALTI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F6293392-4DB9-A3F3-0301-84A007C27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8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F48B93C-2354-4D6C-AEDF-A353217DD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2C816E7-4631-4514-8773-A74BF385B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-29090" y="0"/>
            <a:ext cx="9173090" cy="6854740"/>
          </a:xfr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72B8301C-A12F-4251-BEC7-E2F027A14C22}"/>
              </a:ext>
            </a:extLst>
          </p:cNvPr>
          <p:cNvSpPr/>
          <p:nvPr/>
        </p:nvSpPr>
        <p:spPr>
          <a:xfrm>
            <a:off x="1" y="8701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SICAK ASFALT ÇALIŞMALARIMIZ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72B8301C-A12F-4251-BEC7-E2F027A14C22}"/>
              </a:ext>
            </a:extLst>
          </p:cNvPr>
          <p:cNvSpPr/>
          <p:nvPr/>
        </p:nvSpPr>
        <p:spPr>
          <a:xfrm>
            <a:off x="3809" y="61530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İLK SICAK ASFALT ÇALIŞMALARINA KONAK’DA BAŞLADIK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A1F69379-1256-31B0-C5DB-13B2EBCD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3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C:\Users\Casper İmar\Desktop\Yeni klasör\PA1817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6"/>
          <a:stretch/>
        </p:blipFill>
        <p:spPr bwMode="auto">
          <a:xfrm>
            <a:off x="0" y="20588"/>
            <a:ext cx="9144000" cy="683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C79B656-8B5B-5044-3339-0E7BA79994B0}"/>
              </a:ext>
            </a:extLst>
          </p:cNvPr>
          <p:cNvSpPr/>
          <p:nvPr/>
        </p:nvSpPr>
        <p:spPr>
          <a:xfrm>
            <a:off x="0" y="261363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İLK SICAK ASFALT ÇALIŞMALARINA KONAK’DA BAŞLADIK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84ED2F11-4C86-6F91-2BAF-8F6B9A02E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0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ell\Desktop\sunum\17asfalt konak\PA181761.JPG"/>
          <p:cNvPicPr>
            <a:picLocks noChangeAspect="1" noChangeArrowheads="1"/>
          </p:cNvPicPr>
          <p:nvPr/>
        </p:nvPicPr>
        <p:blipFill rotWithShape="1">
          <a:blip r:embed="rId2"/>
          <a:srcRect l="-1" r="32466"/>
          <a:stretch/>
        </p:blipFill>
        <p:spPr bwMode="auto">
          <a:xfrm>
            <a:off x="0" y="2"/>
            <a:ext cx="9144000" cy="6815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Dikdörtgen 1"/>
          <p:cNvSpPr/>
          <p:nvPr/>
        </p:nvSpPr>
        <p:spPr>
          <a:xfrm>
            <a:off x="1" y="8701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MAHALLESİ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7A2D664-9599-02D9-86E8-962DD815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81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28AFBD1-251D-493A-AFAB-0309D619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48C9AF5-56DB-433D-AD7A-7B88802C2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" y="0"/>
            <a:ext cx="9111103" cy="6858000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607A8F1F-0CB1-4845-B786-23A31E616C32}"/>
              </a:ext>
            </a:extLst>
          </p:cNvPr>
          <p:cNvSpPr/>
          <p:nvPr/>
        </p:nvSpPr>
        <p:spPr>
          <a:xfrm>
            <a:off x="4292022" y="6277397"/>
            <a:ext cx="3571380" cy="369332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tr-TR" b="1" dirty="0"/>
              <a:t>KONAK MAHALLE GİRİŞİ</a:t>
            </a:r>
          </a:p>
        </p:txBody>
      </p:sp>
      <p:sp>
        <p:nvSpPr>
          <p:cNvPr id="4" name="Aşağı Ok 3"/>
          <p:cNvSpPr/>
          <p:nvPr/>
        </p:nvSpPr>
        <p:spPr>
          <a:xfrm rot="10563822">
            <a:off x="1037152" y="3302255"/>
            <a:ext cx="576064" cy="212069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7" name="Aşağı Ok 6"/>
          <p:cNvSpPr/>
          <p:nvPr/>
        </p:nvSpPr>
        <p:spPr>
          <a:xfrm rot="11562269">
            <a:off x="5789680" y="3941438"/>
            <a:ext cx="576064" cy="212069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07A8F1F-0CB1-4845-B786-23A31E616C32}"/>
              </a:ext>
            </a:extLst>
          </p:cNvPr>
          <p:cNvSpPr/>
          <p:nvPr/>
        </p:nvSpPr>
        <p:spPr>
          <a:xfrm>
            <a:off x="179512" y="5458436"/>
            <a:ext cx="2520280" cy="369332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tr-TR" b="1" dirty="0"/>
              <a:t>BAKLAN - DENİZLİ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4B6D277A-A3C0-F6B8-FE05-42965646A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90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C46BB09E-98D6-F1B9-2357-BDB7119E73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2139" y="-1158940"/>
            <a:ext cx="6835913" cy="919796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F0B020D-B500-49C6-7EDA-1DBC92053DFA}"/>
              </a:ext>
            </a:extLst>
          </p:cNvPr>
          <p:cNvSpPr txBox="1"/>
          <p:nvPr/>
        </p:nvSpPr>
        <p:spPr>
          <a:xfrm>
            <a:off x="3417181" y="857250"/>
            <a:ext cx="3987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100" b="1" dirty="0">
                <a:solidFill>
                  <a:schemeClr val="bg1"/>
                </a:solidFill>
              </a:rPr>
              <a:t>KONAK MAHALLESİ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A678754-DFF6-E93C-C2C7-CDEE6B527BB8}"/>
              </a:ext>
            </a:extLst>
          </p:cNvPr>
          <p:cNvSpPr/>
          <p:nvPr/>
        </p:nvSpPr>
        <p:spPr>
          <a:xfrm>
            <a:off x="0" y="5050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47E8F89-515D-ACDC-F1EB-7DE9B0D0F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9" y="0"/>
            <a:ext cx="9197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0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CA162A5-DCE0-5812-5C11-9944BDC7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18643A-0775-91F7-B341-7B60780A2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FF6AF43-AE7F-0AC8-FB63-A03E72A01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" y="0"/>
            <a:ext cx="9144000" cy="685800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1375D6B0-BBAD-5D2A-1906-67241DDD8260}"/>
              </a:ext>
            </a:extLst>
          </p:cNvPr>
          <p:cNvSpPr/>
          <p:nvPr/>
        </p:nvSpPr>
        <p:spPr>
          <a:xfrm>
            <a:off x="0" y="5050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E01BF1F9-C7B0-EFC6-1E6F-05D7FD05E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37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7A32E1-8EF9-A46E-C0FA-99DE99300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E933522-EBC3-D782-EBD1-C1EA2E8E3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"/>
            <a:ext cx="3027377" cy="6858582"/>
          </a:xfr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F0A3D38-9222-532F-B697-81B6FABF5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77" y="1748"/>
            <a:ext cx="3089246" cy="685625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0E4665C-E82D-E8BE-1A2B-45657E5B33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23" y="-1"/>
            <a:ext cx="3027377" cy="6856251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DB3E2AAD-FD73-A754-BCA9-36DC62120FE0}"/>
              </a:ext>
            </a:extLst>
          </p:cNvPr>
          <p:cNvSpPr/>
          <p:nvPr/>
        </p:nvSpPr>
        <p:spPr>
          <a:xfrm>
            <a:off x="0" y="5050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1D6ED78-02CE-E1A8-DCF1-D6ECB22A7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39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35198311-209D-4067-A35C-779AAAD04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1F02F377-8413-41C0-B3EC-27C49A6F63DC}"/>
              </a:ext>
            </a:extLst>
          </p:cNvPr>
          <p:cNvSpPr/>
          <p:nvPr/>
        </p:nvSpPr>
        <p:spPr>
          <a:xfrm>
            <a:off x="0" y="5949280"/>
            <a:ext cx="9143997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MAHALLEMİZİN GÖRÜNÜMÜNÜ BOZAN KALINTILARI 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BİR </a:t>
            </a:r>
            <a:r>
              <a:rPr lang="tr-T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BİR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ORTADAN KALDIRILMIŞTIR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412AD3A-2AE1-575A-E2F0-A3F9C8EC6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18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80ABB2-633A-839B-C8A5-B5B85A5E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5ECF533-B926-A994-7F1E-44A4CB8B3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2A17FB5F-233B-113C-E407-A5B5CAE2647F}"/>
              </a:ext>
            </a:extLst>
          </p:cNvPr>
          <p:cNvSpPr/>
          <p:nvPr/>
        </p:nvSpPr>
        <p:spPr>
          <a:xfrm>
            <a:off x="0" y="5050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F0426538-E417-0597-2296-7B19C74E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-11533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5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CB3BC86-015C-D85C-FD5B-1C2F3613C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1BF5CE3E-F54C-1DFE-3B10-2B713425645A}"/>
              </a:ext>
            </a:extLst>
          </p:cNvPr>
          <p:cNvSpPr/>
          <p:nvPr/>
        </p:nvSpPr>
        <p:spPr>
          <a:xfrm>
            <a:off x="0" y="5050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06E18909-CDD9-53B5-54BF-6CE0D73F5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5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8DCFB97-01DF-F556-ABF0-68CC94B85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" y="1510"/>
            <a:ext cx="9144000" cy="685649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5803F475-9139-2489-BC04-C7C50B563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24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86B9919-72F9-0A3C-89AE-8A6A444A4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49"/>
            <a:ext cx="9144000" cy="6362351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D35429E7-EE86-A43E-FA1C-DFC296901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8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177401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7D89344-3F05-67E2-77F6-44FA0E9A5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" y="525242"/>
            <a:ext cx="9144000" cy="6332758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84F5ED8D-2EDD-E699-7A53-2CD4FF081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05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2025 YILI SICAK ASFALT ÇALIŞMALARI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1D34EF9-E034-C6FB-8A9B-B603D2752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70"/>
            <a:ext cx="9144000" cy="6345830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0110089A-B0D9-738A-6012-2C1FD3CB7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03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2C8F5EE-D955-4425-BF5E-33A5963DC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288A392-11BC-4DA3-9BA2-A6A52EDA0296}"/>
              </a:ext>
            </a:extLst>
          </p:cNvPr>
          <p:cNvSpPr/>
          <p:nvPr/>
        </p:nvSpPr>
        <p:spPr>
          <a:xfrm>
            <a:off x="0" y="25460"/>
            <a:ext cx="911070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CAMİİ ÇEVRE DÜZENLEME ÇALIŞMALARI</a:t>
            </a:r>
          </a:p>
        </p:txBody>
      </p:sp>
      <p:sp>
        <p:nvSpPr>
          <p:cNvPr id="2" name="Sağ Ok 1"/>
          <p:cNvSpPr/>
          <p:nvPr/>
        </p:nvSpPr>
        <p:spPr>
          <a:xfrm rot="18358986">
            <a:off x="1573968" y="4095186"/>
            <a:ext cx="1296144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3411" y="4613314"/>
            <a:ext cx="3384376" cy="224676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CAMİ GİRİŞİNDE BULUNAN KÖTÜ GÖRÜNTÜLERİ ORTADAN KALDIRDIK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277426D1-466B-3BA9-2B55-F6C6761E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890350E-57B7-4879-BFA1-066334F1E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DA43018-F90D-4280-AC02-1F1DD3B93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7288A392-11BC-4DA3-9BA2-A6A52EDA0296}"/>
              </a:ext>
            </a:extLst>
          </p:cNvPr>
          <p:cNvSpPr/>
          <p:nvPr/>
        </p:nvSpPr>
        <p:spPr>
          <a:xfrm>
            <a:off x="0" y="24836"/>
            <a:ext cx="911070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CAMİİ ÇEVRE DÜZENLEME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B6AB19F1-4EC2-3195-D174-BBDA7AF0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51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54B1F736-24B2-41F4-A2B8-BCB1739A2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7288A392-11BC-4DA3-9BA2-A6A52EDA0296}"/>
              </a:ext>
            </a:extLst>
          </p:cNvPr>
          <p:cNvSpPr/>
          <p:nvPr/>
        </p:nvSpPr>
        <p:spPr>
          <a:xfrm>
            <a:off x="0" y="24836"/>
            <a:ext cx="9110706" cy="5232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CAMİİ ÇEVRE DÜZENLEME ÇALIŞMALARI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AB1899B2-387F-1A1A-1CA5-A05E5C6FF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D:\Sunular\Slayt- Sunu\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1F02F377-8413-41C0-B3EC-27C49A6F63DC}"/>
              </a:ext>
            </a:extLst>
          </p:cNvPr>
          <p:cNvSpPr/>
          <p:nvPr/>
        </p:nvSpPr>
        <p:spPr>
          <a:xfrm>
            <a:off x="0" y="6381328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CAMİMİZ İÇİN NE TALEP EDİLDİYSE HEPSİ YERİNE GETİRİLMİŞTİR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63635822-F550-17EF-CFFE-EA28078E1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4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E8201C9A-3CD3-4A50-A9E8-9C1A5E6AD4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1F02F377-8413-41C0-B3EC-27C49A6F63DC}"/>
              </a:ext>
            </a:extLst>
          </p:cNvPr>
          <p:cNvSpPr/>
          <p:nvPr/>
        </p:nvSpPr>
        <p:spPr>
          <a:xfrm>
            <a:off x="0" y="5949280"/>
            <a:ext cx="9143997" cy="8309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MAHALLEMİZİN GÖRÜNÜMÜNÜ BOZAN KALINTILARI 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BİR </a:t>
            </a:r>
            <a:r>
              <a:rPr lang="tr-T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BİR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ORTADAN KALDIRILMIŞTIR.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8CC484FC-835E-C5DB-86B0-F8B865138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70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5F4F0B3-9B28-2D86-6266-C9F2D87C3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496609E8-5C48-C917-D9EE-DEA733686AC2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D3A1C2DE-8E84-B9C6-C7AD-1EFD90F36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21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7EADD53D-46F7-8B33-FC14-9DEEA7623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95D3173B-6182-9A43-296B-B73DB8DD1879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2A0CF9E1-6188-4AAE-ABFA-A5FF05F49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632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709A8FE-E818-69A4-0C36-B3721CBD6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233917FD-062B-C768-F134-1FBCA0E4A0FA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682C1F13-F7FF-28D9-E850-3F8BB7385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12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B753AC7-4C05-BE26-0A9D-51BBFA683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" y="0"/>
            <a:ext cx="9144000" cy="6858000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B14710C-BF79-85D8-05EF-E314F0E44947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25FF4C47-AB21-1FA0-162A-F979E1E65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38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7B14710C-BF79-85D8-05EF-E314F0E44947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C7659A9-AB60-1426-6BED-F3FC88A33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30" y="516742"/>
            <a:ext cx="3167539" cy="6341258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7E7BBE97-1B48-9244-224A-C797AD379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40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7B14710C-BF79-85D8-05EF-E314F0E44947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3AFF4F-AEB6-D437-2F1F-EEEAE7628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42"/>
            <a:ext cx="9144000" cy="5484008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068016BF-8D75-0C78-92C2-6FCD60F33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3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7B14710C-BF79-85D8-05EF-E314F0E44947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9BAF315-96D5-34EA-BDBE-F46401571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42"/>
            <a:ext cx="9144000" cy="5792577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4EF10BD2-C102-0ECD-C6EB-ADBA41C50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18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342E5BC-02A5-83C9-2FE5-A56E04BCA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47" y="516742"/>
            <a:ext cx="3859306" cy="634125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B14710C-BF79-85D8-05EF-E314F0E44947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E54311D1-9CB9-F6CA-3C2A-001EB5063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50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7B14710C-BF79-85D8-05EF-E314F0E44947}"/>
              </a:ext>
            </a:extLst>
          </p:cNvPr>
          <p:cNvSpPr/>
          <p:nvPr/>
        </p:nvSpPr>
        <p:spPr>
          <a:xfrm>
            <a:off x="4804" y="116632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CAMİMİZİN YANGIN SONRASI HALİ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3D3C550-A96F-FCB2-5D54-E69B616EC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" y="516742"/>
            <a:ext cx="9144000" cy="6341258"/>
          </a:xfrm>
          <a:prstGeom prst="rect">
            <a:avLst/>
          </a:prstGeom>
        </p:spPr>
      </p:pic>
      <p:pic>
        <p:nvPicPr>
          <p:cNvPr id="7" name="İçerik Yer Tutucusu 7">
            <a:extLst>
              <a:ext uri="{FF2B5EF4-FFF2-40B4-BE49-F238E27FC236}">
                <a16:creationId xmlns:a16="http://schemas.microsoft.com/office/drawing/2014/main" id="{63478A0F-FDB9-ABB4-B128-36697AC8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28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7B14710C-BF79-85D8-05EF-E314F0E44947}"/>
              </a:ext>
            </a:extLst>
          </p:cNvPr>
          <p:cNvSpPr/>
          <p:nvPr/>
        </p:nvSpPr>
        <p:spPr>
          <a:xfrm>
            <a:off x="6491" y="28419"/>
            <a:ext cx="9143997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CAMİ ÖNÜ DÜZENLEME ÇALIŞMALARI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3AD059B-D59E-275A-3B50-F160E9BFF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42"/>
            <a:ext cx="9144000" cy="6341258"/>
          </a:xfrm>
          <a:prstGeom prst="rect">
            <a:avLst/>
          </a:prstGeom>
        </p:spPr>
      </p:pic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4A50E63B-9D80-2B08-5D8D-B03FC06BD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4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3">
            <a:extLst>
              <a:ext uri="{FF2B5EF4-FFF2-40B4-BE49-F238E27FC236}">
                <a16:creationId xmlns:a16="http://schemas.microsoft.com/office/drawing/2014/main" id="{FB0A0AE7-0FC0-71C9-B2F0-9C9A349F1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580101"/>
              </p:ext>
            </p:extLst>
          </p:nvPr>
        </p:nvGraphicFramePr>
        <p:xfrm>
          <a:off x="323528" y="976622"/>
          <a:ext cx="8280920" cy="5461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0230">
                  <a:extLst>
                    <a:ext uri="{9D8B030D-6E8A-4147-A177-3AD203B41FA5}">
                      <a16:colId xmlns:a16="http://schemas.microsoft.com/office/drawing/2014/main" val="2105214494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1162290457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173101083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3390177243"/>
                    </a:ext>
                  </a:extLst>
                </a:gridCol>
              </a:tblGrid>
              <a:tr h="853267">
                <a:tc>
                  <a:txBody>
                    <a:bodyPr/>
                    <a:lstStyle/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2024 YILI ÖNCESİ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2024 YILI SONRASI</a:t>
                      </a:r>
                    </a:p>
                    <a:p>
                      <a:pPr algn="ctr"/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/>
                        <a:t>TOPLAM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593852"/>
                  </a:ext>
                </a:extLst>
              </a:tr>
              <a:tr h="853267">
                <a:tc>
                  <a:txBody>
                    <a:bodyPr/>
                    <a:lstStyle/>
                    <a:p>
                      <a:r>
                        <a:rPr lang="tr-TR" b="1" dirty="0"/>
                        <a:t>STABİLİZE YOL YAPIMI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8.5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8.5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342900"/>
                  </a:ext>
                </a:extLst>
              </a:tr>
              <a:tr h="1218954">
                <a:tc>
                  <a:txBody>
                    <a:bodyPr/>
                    <a:lstStyle/>
                    <a:p>
                      <a:r>
                        <a:rPr lang="tr-TR" b="1" dirty="0"/>
                        <a:t>KONAK-DAĞAL YOL GENİŞLEME VE ASFALT ÇALIŞMASI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9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57329"/>
                  </a:ext>
                </a:extLst>
              </a:tr>
              <a:tr h="853267">
                <a:tc>
                  <a:txBody>
                    <a:bodyPr/>
                    <a:lstStyle/>
                    <a:p>
                      <a:r>
                        <a:rPr lang="tr-TR" b="1" dirty="0"/>
                        <a:t>KONAK-ŞENYAYLA 2. KAT SATHİ KAPLAMA ASFALT ÇALIŞMASI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12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19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592474"/>
                  </a:ext>
                </a:extLst>
              </a:tr>
              <a:tr h="853267">
                <a:tc>
                  <a:txBody>
                    <a:bodyPr/>
                    <a:lstStyle/>
                    <a:p>
                      <a:r>
                        <a:rPr lang="tr-TR" b="1" dirty="0"/>
                        <a:t>SICAK ASFALT ÇALIŞMASI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500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1000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326691"/>
                  </a:ext>
                </a:extLst>
              </a:tr>
              <a:tr h="494354">
                <a:tc>
                  <a:txBody>
                    <a:bodyPr/>
                    <a:lstStyle/>
                    <a:p>
                      <a:r>
                        <a:rPr lang="tr-TR" b="1" dirty="0"/>
                        <a:t>KİLİT PARKE TAŞI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78.000 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34.000 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112.000 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327994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09E832AD-AB96-828C-295D-31720AA1056E}"/>
              </a:ext>
            </a:extLst>
          </p:cNvPr>
          <p:cNvSpPr txBox="1"/>
          <p:nvPr/>
        </p:nvSpPr>
        <p:spPr>
          <a:xfrm>
            <a:off x="2286000" y="26064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b="1" dirty="0"/>
              <a:t>KONAK MAHALLEMİZDE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CD3173B8-10CF-692B-4DAF-26CDB633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70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156824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YILI KONAK CAMİ ÖNÜ SICAK ASFALT ÇALIŞMALARI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70643A1-2810-3124-38C6-2F17CD3A2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" y="477912"/>
            <a:ext cx="9144000" cy="6380088"/>
          </a:xfrm>
          <a:prstGeom prst="rect">
            <a:avLst/>
          </a:prstGeom>
        </p:spPr>
      </p:pic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774DCF23-AE9E-05C9-C9F2-376BCEF05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8" y="0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67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YILI KONAK CAMİ ÖNÜ SICAK ASFALT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12FA96C-7638-2564-86FE-CA7A5125E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368"/>
            <a:ext cx="9144000" cy="6331631"/>
          </a:xfrm>
          <a:prstGeom prst="rect">
            <a:avLst/>
          </a:prstGeom>
        </p:spPr>
      </p:pic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8FE4150E-45F0-9FE0-2CBF-7B6916080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7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86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YILI KONAK CAMİ ÖNÜ SICAK ASFALT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2D4D33-E2DA-25F6-0044-E7B44730E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22"/>
            <a:ext cx="9144000" cy="6345177"/>
          </a:xfrm>
          <a:prstGeom prst="rect">
            <a:avLst/>
          </a:prstGeom>
        </p:spPr>
      </p:pic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F6B68F9D-EA39-1B9D-0977-D5B5F2139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4" y="0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69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254913B4-9C9C-8C39-DFD0-8C611E122217}"/>
              </a:ext>
            </a:extLst>
          </p:cNvPr>
          <p:cNvSpPr/>
          <p:nvPr/>
        </p:nvSpPr>
        <p:spPr>
          <a:xfrm>
            <a:off x="0" y="50505"/>
            <a:ext cx="9120177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2026 YILI KONAK CAMİ ÖNÜ SICAK ASFALT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A19AF2-65C6-05C1-E7AD-AE85DAFB8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" y="512170"/>
            <a:ext cx="9144000" cy="6345830"/>
          </a:xfrm>
          <a:prstGeom prst="rect">
            <a:avLst/>
          </a:prstGeom>
        </p:spPr>
      </p:pic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3D0FBD02-5C09-28B6-10A1-A2BAC15FD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6" y="0"/>
            <a:ext cx="9144000" cy="68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560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sp>
        <p:nvSpPr>
          <p:cNvPr id="76803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76804" name="Resim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"/>
            <a:ext cx="9174163" cy="688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0" y="653787"/>
            <a:ext cx="9144000" cy="830997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tr-TR" sz="2400" dirty="0"/>
              <a:t>MAHALLEMİZDE KİLİT PARKE DÖŞENMEDİK HİÇ BİR ALAN KALMAMIŞTIR.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KİLİT PARKE YOL YAPIM ÇALIŞMALARI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-15347" y="5975848"/>
            <a:ext cx="9143999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KİLİT PARKE DÖŞEME ÇALIŞMALARINI BAŞLATTIĞIMIZ </a:t>
            </a:r>
          </a:p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İLK MAHALLEMİZDİR.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40BA9065-66C6-1DBC-5B45-3A75C28E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593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D515CAA-A8D4-4B2E-84D7-E1AE5036B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0816178-F390-42BA-8C3E-6376D6F7A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C63E31F-75B9-4515-B5C7-336F51B12DC5}"/>
              </a:ext>
            </a:extLst>
          </p:cNvPr>
          <p:cNvSpPr txBox="1"/>
          <p:nvPr/>
        </p:nvSpPr>
        <p:spPr>
          <a:xfrm>
            <a:off x="0" y="6308725"/>
            <a:ext cx="2987824" cy="461665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tr-TR" sz="2400" dirty="0"/>
              <a:t>KONAK:  78.000 M²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KİLİT PARKE YOL YAPIM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C84B7E11-3E17-A894-5E2F-9F545F10A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7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9F6D276-054E-4A09-8C87-BACA4B65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F1D21CA-B219-44B9-AF96-42C4395C3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073EB42-6462-41A4-A617-1680C7EDCEC9}"/>
              </a:ext>
            </a:extLst>
          </p:cNvPr>
          <p:cNvSpPr txBox="1"/>
          <p:nvPr/>
        </p:nvSpPr>
        <p:spPr>
          <a:xfrm>
            <a:off x="0" y="6142759"/>
            <a:ext cx="2987824" cy="461665"/>
          </a:xfrm>
          <a:prstGeom prst="rect">
            <a:avLst/>
          </a:prstGeom>
          <a:gradFill>
            <a:gsLst>
              <a:gs pos="95000">
                <a:srgbClr val="FFC000"/>
              </a:gs>
              <a:gs pos="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</a:gradFill>
          <a:ln cmpd="sng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tr-TR" sz="2400" dirty="0"/>
              <a:t>KONAK:  78.000 M²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KİLİT PARKE YOL YAPIM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684BA15C-25FA-4AEC-6323-CCB588B89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745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207E628B-3368-45DD-A29B-3FEE9DF42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667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 TAMAMLANMIŞTIR.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B717656-6F2D-42AA-7861-E19AC377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/>
          <a:stretch/>
        </p:blipFill>
        <p:spPr>
          <a:xfrm>
            <a:off x="4482140" y="862552"/>
            <a:ext cx="4661861" cy="598830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AE67598-6A60-6E99-948B-64E2E5124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6"/>
          <a:stretch/>
        </p:blipFill>
        <p:spPr>
          <a:xfrm>
            <a:off x="-17852" y="862552"/>
            <a:ext cx="4499992" cy="5988305"/>
          </a:xfrm>
          <a:prstGeom prst="rect">
            <a:avLst/>
          </a:prstGeom>
        </p:spPr>
      </p:pic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393B4F9C-8BA2-7C48-94C5-A93F2255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" y="-784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FEF25B7-A687-3A12-B018-3C1A6EFA1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" y="871690"/>
            <a:ext cx="9144000" cy="59863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87A06EFB-ED47-59A0-C535-C92DB0E9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3805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 TAMAMLANMIŞTIR.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496EEA87-00E4-6C83-61D4-908F711E4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D4DF42E-BB8C-E624-B73A-5BC24682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727DFACC-5BB5-68B6-1BC6-C36448EAF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18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 TAMAMLANMIŞTIR.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CB216748-08A6-541E-C49E-7ECE90A37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9" y="7605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9ADD231-FF23-4A49-A013-8DD94C46E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>
          <a:xfrm>
            <a:off x="0" y="-1"/>
            <a:ext cx="9142512" cy="6785529"/>
          </a:xfr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85DD70FD-314C-43AA-AE3F-F1A5948FDE1D}"/>
              </a:ext>
            </a:extLst>
          </p:cNvPr>
          <p:cNvSpPr/>
          <p:nvPr/>
        </p:nvSpPr>
        <p:spPr>
          <a:xfrm>
            <a:off x="67518" y="188640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İÇİ STABİLİZE YOL ÇALIŞMALARI</a:t>
            </a:r>
          </a:p>
        </p:txBody>
      </p:sp>
      <p:pic>
        <p:nvPicPr>
          <p:cNvPr id="10" name="İçerik Yer Tutucusu 7">
            <a:extLst>
              <a:ext uri="{FF2B5EF4-FFF2-40B4-BE49-F238E27FC236}">
                <a16:creationId xmlns:a16="http://schemas.microsoft.com/office/drawing/2014/main" id="{D8ED43A0-7D87-4CA6-9D9D-7F8AD34A0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809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BA86751-540C-4B26-61BD-99939202A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6916"/>
            <a:ext cx="9144000" cy="5901083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CF9DED1-BC38-1FBC-5F34-B86D459C2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" y="235813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 TAMAMLANMIŞTIR.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7F9D8437-DB7F-B930-7366-01A39B4CE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6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1DB2756-6C10-1C5D-89FA-D0FDBAAB1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028"/>
            <a:ext cx="9144000" cy="6135830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EB11F81-B5A8-224B-C523-C32D19640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103988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>
            <a:defPPr>
              <a:defRPr lang="tr-TR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i="1" dirty="0"/>
              <a:t>BAKLAN OVASI İCİKLİ – KONAK MEVKİİ ARAZİ YOLLARI </a:t>
            </a:r>
          </a:p>
          <a:p>
            <a:r>
              <a:rPr lang="tr-TR" sz="2000" i="1" dirty="0"/>
              <a:t>STABİLİZE ve İYİLEŞTİRME ÇALIŞMALARI TAMAMLANMIŞTIR.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BD6A9FB9-2D4E-4C33-2DEF-A307C6434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" advClick="0" advTm="3000"/>
    </mc:Choice>
    <mc:Fallback xmlns="">
      <p:transition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Unvan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6867" name="İçerik Yer Tutucusu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48" y="3"/>
            <a:ext cx="9136063" cy="6828367"/>
          </a:xfr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500" y="29206"/>
            <a:ext cx="9161851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>
                <a:solidFill>
                  <a:schemeClr val="tx1"/>
                </a:solidFill>
              </a:rPr>
              <a:t>KONAK GÖLET ÇUKURU ISLAH ÇALIŞMALARI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2BD563D9-0352-4EC1-B1C1-DDE27019F961}"/>
              </a:ext>
            </a:extLst>
          </p:cNvPr>
          <p:cNvSpPr/>
          <p:nvPr/>
        </p:nvSpPr>
        <p:spPr>
          <a:xfrm>
            <a:off x="0" y="5589240"/>
            <a:ext cx="9124951" cy="120032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KONAK MAHALLEMİZDE BULUNAN</a:t>
            </a:r>
          </a:p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ESKİDEN KALMA TÜM BOZUK ALANLAR BİR </a:t>
            </a:r>
            <a:r>
              <a:rPr lang="tr-T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BİR</a:t>
            </a:r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ORTADAN KALDIRILMIŞTIR.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DDFC29C5-D5B0-6431-0457-2850DF8F9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F80F7CA-1436-466D-8A21-49D5A362E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9A1E4D3-00CC-4AF1-B61E-34DBE2229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" y="6103856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YAPILAN ISLAH ÇALIŞMALARIYLA KONAK ÇOK DAHA GÜZEL OLMUŞTUR.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1F347C3E-2137-700A-DB7E-437D83046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92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Başlık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sp>
        <p:nvSpPr>
          <p:cNvPr id="38915" name="İçerik Yer Tutucusu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tr-TR" altLang="tr-TR"/>
          </a:p>
        </p:txBody>
      </p:sp>
      <p:pic>
        <p:nvPicPr>
          <p:cNvPr id="38916" name="Picture 2" descr="C:\Users\CasperPC\Desktop\Yeni klasör\WhatsApp Image 2018-06-11 at 21.27.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7"/>
            <a:ext cx="9144000" cy="68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10" y="27463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2509E004-9A6B-A3BB-6261-2D350A579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260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82FBEA6-754A-5B05-D89D-4C29BC155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" y="29974"/>
            <a:ext cx="9144000" cy="6828025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79B9E763-ACD1-F6EE-70FD-EAAE6C8C7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10" y="27463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204A2342-CBBF-AEBC-83A9-BFD7B36E6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747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9EE2297-4311-851E-1FA8-AD13BF05E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" y="33918"/>
            <a:ext cx="9144000" cy="6824081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4F43E9C1-C10D-DA1F-CB0E-E1DB47D6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10" y="27463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3B950930-997A-05A6-B80D-1D9FC828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273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3B2B55A-65EC-F911-8D7B-AD33F26E8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" y="10390"/>
            <a:ext cx="9144000" cy="684761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DDD53EAE-C3F3-165F-4074-75CF50EC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10" y="27463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AC47B3E6-D4B1-8E57-5529-709034C09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24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0F8941C-B525-0022-ED8D-965984DF5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" y="5882"/>
            <a:ext cx="9144000" cy="6852118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320CDAF-14ED-9753-39A4-4A8A192CB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10" y="27463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4BEE97A0-5379-01DC-00F5-598B2325E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80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3B0F60F-4902-42C7-D259-07DA6AA10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" y="0"/>
            <a:ext cx="9144000" cy="685800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A9E7ABC-2240-11C6-E6E0-E20E2099F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310" y="27463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423578AA-36C2-DDBF-7E88-5EAFA34B8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7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5A2FB05-65E9-49F0-BC74-DE340C19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D637458-D197-484C-9ECE-6B599D8B3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/>
        </p:blipFill>
        <p:spPr>
          <a:xfrm>
            <a:off x="0" y="0"/>
            <a:ext cx="9144000" cy="6854740"/>
          </a:xfr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85DD70FD-314C-43AA-AE3F-F1A5948FDE1D}"/>
              </a:ext>
            </a:extLst>
          </p:cNvPr>
          <p:cNvSpPr/>
          <p:nvPr/>
        </p:nvSpPr>
        <p:spPr>
          <a:xfrm>
            <a:off x="1" y="159023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İÇİ STABİLİZE YOL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E0973E9C-689B-F15C-A922-A78D14472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644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AD3200C-64BF-B2E0-00DF-FB57D8A4A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" y="458736"/>
            <a:ext cx="9144000" cy="6381328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BEC8BBF3-94A9-C7ED-6B86-146748810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851" y="58626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BC439B6-D1BC-16AC-D0DB-3EB40A2A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699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6D6D582-5DCC-84F5-86EC-E3C556692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662"/>
            <a:ext cx="9144000" cy="6511338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37B844AA-F6E3-D2A5-5417-145A8412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851" y="116632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FDC791F2-68B0-B0AF-8200-8894F3D44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15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D90B22C-11D3-FC91-D728-DE2EC7A23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118"/>
            <a:ext cx="9144000" cy="6374882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33339E02-5D24-5560-26D0-1AD81A60E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851" y="76562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9B13C752-3A9D-5B83-A40C-5CC678CE7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56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379700-4932-E6D9-7AF9-82B611285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1" y="460074"/>
            <a:ext cx="9144000" cy="635229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8830F20E-CFC6-FD35-21B5-493636C78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851" y="45630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ISLAH ÇALIŞMALARI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AEE171E7-1684-C6CC-658A-B3AC4F797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52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" y="158090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YAPILAN ISLAH ÇALIŞMALARIYLA KONAK ÇOK DAHA GÜZEL OLMUŞTUR.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5BAAE4-A9F1-E1A7-5BD4-6D7FC3256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056"/>
            <a:ext cx="9144000" cy="5979944"/>
          </a:xfrm>
          <a:prstGeom prst="rect">
            <a:avLst/>
          </a:prstGeo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C60F3FB5-CF90-353A-E1C1-39917E0A3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707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118932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DA121A9-EA9B-3D81-6DC1-B7F04DC9B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042"/>
            <a:ext cx="9144000" cy="6338958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38E9204E-3483-874E-3574-04291929C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07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0265493-F52B-7DC7-917A-78A46DC46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42"/>
            <a:ext cx="9144000" cy="6341258"/>
          </a:xfrm>
          <a:prstGeom prst="rect">
            <a:avLst/>
          </a:prstGeo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DDE8B906-BE44-0CD0-7941-AD06B281C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1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58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851" y="116632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2186AC-2FBE-E8FC-47BB-B9E2B7C7C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1" y="531076"/>
            <a:ext cx="9144000" cy="6326924"/>
          </a:xfrm>
          <a:prstGeom prst="rect">
            <a:avLst/>
          </a:prstGeom>
        </p:spPr>
      </p:pic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C644C927-6840-6B1B-C943-74EB09BB4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416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3447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1D5F807-CCF6-DDDE-FB9C-BA28C9CB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" y="562968"/>
            <a:ext cx="9144000" cy="6295032"/>
          </a:xfrm>
          <a:prstGeom prst="rect">
            <a:avLst/>
          </a:prstGeo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70E9EABD-A83D-9C5D-F770-D7B60D78A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403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15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926" y="76562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AFDFC3F-BAC9-23F6-8C01-6350C6D74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7" y="501576"/>
            <a:ext cx="9144000" cy="6279862"/>
          </a:xfrm>
          <a:prstGeom prst="rect">
            <a:avLst/>
          </a:prstGeo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59E5FD0E-A462-6F98-2741-97F42E991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7" y="0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03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C9D5E333-F62A-47C7-B4F0-84EDC2B0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6C23B81-8202-452E-BBD7-236AF03C0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85DD70FD-314C-43AA-AE3F-F1A5948FDE1D}"/>
              </a:ext>
            </a:extLst>
          </p:cNvPr>
          <p:cNvSpPr/>
          <p:nvPr/>
        </p:nvSpPr>
        <p:spPr>
          <a:xfrm>
            <a:off x="1" y="159023"/>
            <a:ext cx="9007475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İÇİ STABİLİZE YOL ÇALIŞMALARI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381B9015-6C42-2D07-42A2-22BBDC1E7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5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60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C4D95C7-7BCC-567E-F285-A99FA870C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312"/>
            <a:ext cx="9144000" cy="6226687"/>
          </a:xfrm>
          <a:prstGeom prst="rect">
            <a:avLst/>
          </a:prstGeo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4B881A7C-F617-786D-CDAD-83D977C39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22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E063675-0DA2-3A0F-E074-BA3009F5E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8" y="444734"/>
            <a:ext cx="9144000" cy="6413265"/>
          </a:xfrm>
          <a:prstGeom prst="rect">
            <a:avLst/>
          </a:prstGeom>
        </p:spPr>
      </p:pic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DC3D06F2-85F3-8C6D-619F-AA8A01649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4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609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0C8FB14-857E-AFEB-76DF-101E897F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718"/>
            <a:ext cx="9144000" cy="6253281"/>
          </a:xfrm>
          <a:prstGeom prst="rect">
            <a:avLst/>
          </a:prstGeom>
        </p:spPr>
      </p:pic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5F99F19A-ED10-33B4-2053-7373E46A6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7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632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 YAPIM ÇALIŞMALARI</a:t>
            </a:r>
          </a:p>
        </p:txBody>
      </p:sp>
      <p:pic>
        <p:nvPicPr>
          <p:cNvPr id="2" name="WhatsApp Video 2026-06-11 at 09.30.40">
            <a:hlinkClick r:id="" action="ppaction://media"/>
            <a:extLst>
              <a:ext uri="{FF2B5EF4-FFF2-40B4-BE49-F238E27FC236}">
                <a16:creationId xmlns:a16="http://schemas.microsoft.com/office/drawing/2014/main" id="{10FC93A9-1493-57D8-5F7B-A3BCAB3373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48680"/>
            <a:ext cx="911465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4080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SAHAMIZ TAMAMLANARAK GENÇLERİMİZ VE ÇOCUKLARIMIZIN HİZMETİNE AÇILMIŞTIR.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58D0560-B3BF-2413-EDC8-A286D7DD7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526"/>
            <a:ext cx="9144000" cy="5961474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BF473C9C-D3C5-F986-CE1D-038DDF1E4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158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" y="26064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HALI SAHA YAPIM ÇALIŞMALARI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21A1E22-850A-B591-607A-FEBD42D3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040" y="120835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SAHAMIZ TAMAMLANARAK GENÇLERİMİZ VE ÇOCUKLARIMIZIN HİZMETİNE AÇILMIŞTIR.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61ACE4C-1BE0-5AE9-C8AB-57064C7ED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40" y="828720"/>
            <a:ext cx="9144000" cy="6029279"/>
          </a:xfrm>
          <a:prstGeom prst="rect">
            <a:avLst/>
          </a:prstGeom>
        </p:spPr>
      </p:pic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9CAE9DF9-05A1-848B-38D8-BBFA40715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87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A1749D45-5541-4AD9-8944-EF2480B2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" y="260648"/>
            <a:ext cx="9161851" cy="4001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HALI SAHA YAPIM ÇALIŞMALARI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AE6126-F237-8EE1-99AE-2121CAC2B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920"/>
            <a:ext cx="9144000" cy="5954080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1901E20C-DCD6-9290-A534-0BE7EC9A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4" y="163805"/>
            <a:ext cx="9161851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>
            <a:spAutoFit/>
          </a:bodyPr>
          <a:lstStyle>
            <a:defPPr>
              <a:defRPr lang="tr-TR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sz="2000" dirty="0"/>
              <a:t>KONAK MAHALLESİ HALI SAHAMIZ TAMAMLANARAK GENÇLERİMİZ VE ÇOCUKLARIMIZIN HİZMETİNE AÇILMIŞTIR.</a:t>
            </a:r>
          </a:p>
        </p:txBody>
      </p:sp>
      <p:pic>
        <p:nvPicPr>
          <p:cNvPr id="5" name="İçerik Yer Tutucusu 7">
            <a:extLst>
              <a:ext uri="{FF2B5EF4-FFF2-40B4-BE49-F238E27FC236}">
                <a16:creationId xmlns:a16="http://schemas.microsoft.com/office/drawing/2014/main" id="{3818EC25-3743-3FA5-A057-5C50BB778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8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12A199E-574B-4AF6-A111-38C1E98D6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737"/>
            <a:ext cx="9177911" cy="5162575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7F0C19AC-AC3B-47D4-8A9D-AD7CA09CF00B}"/>
              </a:ext>
            </a:extLst>
          </p:cNvPr>
          <p:cNvSpPr txBox="1"/>
          <p:nvPr/>
        </p:nvSpPr>
        <p:spPr>
          <a:xfrm>
            <a:off x="-12441" y="257197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KONAKSPOR FORMALARININ ÇOCUKLARIMIZLA BULUŞTURULMASI</a:t>
            </a: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A292798-2ED4-4B86-A1EC-78B7C9970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644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AD26553-E591-485A-9357-E25658F00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" y="764703"/>
            <a:ext cx="9089009" cy="5836099"/>
          </a:xfr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5131FED-483C-4305-BA65-1B661CE13EE1}"/>
              </a:ext>
            </a:extLst>
          </p:cNvPr>
          <p:cNvSpPr txBox="1"/>
          <p:nvPr/>
        </p:nvSpPr>
        <p:spPr>
          <a:xfrm>
            <a:off x="-12441" y="257197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KONAKSPOR FORMALARININ ÇOCUKLARIMIZLA BULUŞTURULMASI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B566F987-81C1-44DC-AF19-C96D599D3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56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B1C835B-4C56-4730-BEE9-2715974AA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38"/>
            <a:ext cx="9144000" cy="650886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6499125-D366-4ECC-A0BD-897A022AAEAA}"/>
              </a:ext>
            </a:extLst>
          </p:cNvPr>
          <p:cNvSpPr txBox="1"/>
          <p:nvPr/>
        </p:nvSpPr>
        <p:spPr>
          <a:xfrm>
            <a:off x="14245" y="164472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MAHALLESİ VOLEYBOL SAHASI YAPIMI TAMAMLANMIŞTIR.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70C3ED49-F2AC-1D57-8A53-795351CAA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9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 descr="\\ERTUGRUL\Paylaşım\26.02.2019 slayt çalışma\konak sosyal tesis\IMG_6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8"/>
            <a:ext cx="9144000" cy="685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4B497310-8803-4CB5-B251-F9309FB21F37}"/>
              </a:ext>
            </a:extLst>
          </p:cNvPr>
          <p:cNvSpPr/>
          <p:nvPr/>
        </p:nvSpPr>
        <p:spPr>
          <a:xfrm>
            <a:off x="1" y="87015"/>
            <a:ext cx="9143999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MAHALLE ULAŞIM YOLLARININ ESKİ HALİ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0E18C772-3999-A46B-70A3-952E78104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21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6499125-D366-4ECC-A0BD-897A022AAEAA}"/>
              </a:ext>
            </a:extLst>
          </p:cNvPr>
          <p:cNvSpPr txBox="1"/>
          <p:nvPr/>
        </p:nvSpPr>
        <p:spPr>
          <a:xfrm>
            <a:off x="0" y="-20194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MAHALLESİ VOLEYBOL SAHASI YAPIMI TAMAMLANMIŞTIR.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9E15463-41F7-4046-922E-9E12370C3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3" cy="6858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DB392C3-9C1D-4CCB-9E19-2C2511EBE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58FB87FA-6A58-72B0-9EF1-604DD4DB9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103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D469F8E-C52B-43C0-88DE-C22B6539D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3566FC4-7047-42E3-B61A-D2019D8715A5}"/>
              </a:ext>
            </a:extLst>
          </p:cNvPr>
          <p:cNvSpPr txBox="1"/>
          <p:nvPr/>
        </p:nvSpPr>
        <p:spPr>
          <a:xfrm>
            <a:off x="16858" y="6165304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TALEP ÜZERİNE KONAK MAHALLEMİZDE </a:t>
            </a:r>
          </a:p>
          <a:p>
            <a:r>
              <a:rPr lang="tr-TR" dirty="0"/>
              <a:t>YENİ SÜT TOPLAMA MERKEZİ YAPIMI İÇİN ALAN ÇALIŞMASI</a:t>
            </a:r>
          </a:p>
        </p:txBody>
      </p:sp>
      <p:pic>
        <p:nvPicPr>
          <p:cNvPr id="4" name="İçerik Yer Tutucusu 7">
            <a:extLst>
              <a:ext uri="{FF2B5EF4-FFF2-40B4-BE49-F238E27FC236}">
                <a16:creationId xmlns:a16="http://schemas.microsoft.com/office/drawing/2014/main" id="{33861E29-C669-8114-C218-BEC5D6653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27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AB4C137-CD52-4AD1-AB29-903EEF6D0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3566FC4-7047-42E3-B61A-D2019D8715A5}"/>
              </a:ext>
            </a:extLst>
          </p:cNvPr>
          <p:cNvSpPr txBox="1"/>
          <p:nvPr/>
        </p:nvSpPr>
        <p:spPr>
          <a:xfrm>
            <a:off x="-16439" y="46365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TALEP ÜZERİNE KONAK MAHALLEMİZDE </a:t>
            </a:r>
          </a:p>
          <a:p>
            <a:r>
              <a:rPr lang="tr-TR" dirty="0"/>
              <a:t>YENİ SÜT TOPLAMA MERKEZİ YAPIMI İÇİN TEMEL ATMA ÇALIŞMASI 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C876840F-34F6-BD85-0561-610EED629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49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4951359-AB63-44E3-BC59-E977D6CDF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3566FC4-7047-42E3-B61A-D2019D8715A5}"/>
              </a:ext>
            </a:extLst>
          </p:cNvPr>
          <p:cNvSpPr txBox="1"/>
          <p:nvPr/>
        </p:nvSpPr>
        <p:spPr>
          <a:xfrm>
            <a:off x="-4772" y="6165304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TALEP ÜZERİNE KONAK MAHALLEMİZDE </a:t>
            </a:r>
          </a:p>
          <a:p>
            <a:r>
              <a:rPr lang="tr-TR" dirty="0"/>
              <a:t>YENİ SÜT TOPLAMA MERKEZİ YAPIMI İÇİN TEMEL ATMA ÇALIŞMASI 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166A9AEA-C214-95A6-AEFC-F34178E36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21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0BC4D20-CE35-4732-8302-1ADABDAC1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3566FC4-7047-42E3-B61A-D2019D8715A5}"/>
              </a:ext>
            </a:extLst>
          </p:cNvPr>
          <p:cNvSpPr txBox="1"/>
          <p:nvPr/>
        </p:nvSpPr>
        <p:spPr>
          <a:xfrm>
            <a:off x="-16439" y="46365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TALEP ÜZERİNE KONAK MAHALLEMİZDE </a:t>
            </a:r>
          </a:p>
          <a:p>
            <a:r>
              <a:rPr lang="tr-TR" dirty="0"/>
              <a:t>YENİ SÜT TOPLAMA MERKEZİ YAPIMI İÇİN TEMEL ATMA ÇALIŞMASI 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BA15F0EC-31E1-66B5-79AD-75774E495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943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CD8943C-F4C8-4821-A7EF-EB2B3402D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3566FC4-7047-42E3-B61A-D2019D8715A5}"/>
              </a:ext>
            </a:extLst>
          </p:cNvPr>
          <p:cNvSpPr txBox="1"/>
          <p:nvPr/>
        </p:nvSpPr>
        <p:spPr>
          <a:xfrm>
            <a:off x="-16439" y="46365"/>
            <a:ext cx="9144000" cy="64633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TALEP ÜZERİNE KONAK MAHALLEMİZDE </a:t>
            </a:r>
          </a:p>
          <a:p>
            <a:r>
              <a:rPr lang="tr-TR" dirty="0"/>
              <a:t>YENİ SÜT TOPLAMA MERKEZİ YAPIMI İÇİN TEMEL ATMA ÇALIŞMASI 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05817B97-36B1-736B-4D37-125463B4D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965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5BDC56-BE87-4936-A24D-E982427F8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" y="0"/>
            <a:ext cx="9144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F9C2FB72-287C-4BF2-AE60-0D17F9E4F05B}"/>
              </a:ext>
            </a:extLst>
          </p:cNvPr>
          <p:cNvSpPr txBox="1"/>
          <p:nvPr/>
        </p:nvSpPr>
        <p:spPr>
          <a:xfrm>
            <a:off x="0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MAHALLESİ SÜT TOPLAMA MERKEZİ YAPIM ÇALIŞMASI</a:t>
            </a:r>
          </a:p>
        </p:txBody>
      </p:sp>
      <p:pic>
        <p:nvPicPr>
          <p:cNvPr id="2" name="İçerik Yer Tutucusu 7">
            <a:extLst>
              <a:ext uri="{FF2B5EF4-FFF2-40B4-BE49-F238E27FC236}">
                <a16:creationId xmlns:a16="http://schemas.microsoft.com/office/drawing/2014/main" id="{9EB52859-A577-CC9C-8BED-D83F2EDA7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353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3FE7669-42C8-486F-A6F6-4E5B2C074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6"/>
          <a:stretch/>
        </p:blipFill>
        <p:spPr>
          <a:xfrm>
            <a:off x="0" y="-20194"/>
            <a:ext cx="9144000" cy="687819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6499125-D366-4ECC-A0BD-897A022AAEAA}"/>
              </a:ext>
            </a:extLst>
          </p:cNvPr>
          <p:cNvSpPr txBox="1"/>
          <p:nvPr/>
        </p:nvSpPr>
        <p:spPr>
          <a:xfrm>
            <a:off x="0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MAHALLESİ SÜT TOPLAMA MERKEZİ YAPIM ÇALIŞMASI</a:t>
            </a:r>
          </a:p>
        </p:txBody>
      </p:sp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7DD6B8BC-AB16-51A1-0952-70803108A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523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6499125-D366-4ECC-A0BD-897A022AAEAA}"/>
              </a:ext>
            </a:extLst>
          </p:cNvPr>
          <p:cNvSpPr txBox="1"/>
          <p:nvPr/>
        </p:nvSpPr>
        <p:spPr>
          <a:xfrm>
            <a:off x="0" y="10734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tr-TR"/>
            </a:defPPr>
            <a:lvl1pPr algn="ctr"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tr-TR" dirty="0"/>
              <a:t>KONAK MAHALLESİ SÜT TOPLAMA MERKEZİ YAPIMI TAMAMLANMIŞTIR.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669C63B-BFF5-4B47-989E-A8591B9AC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381328"/>
          </a:xfrm>
          <a:prstGeom prst="rect">
            <a:avLst/>
          </a:prstGeom>
        </p:spPr>
      </p:pic>
      <p:pic>
        <p:nvPicPr>
          <p:cNvPr id="3" name="İçerik Yer Tutucusu 7">
            <a:extLst>
              <a:ext uri="{FF2B5EF4-FFF2-40B4-BE49-F238E27FC236}">
                <a16:creationId xmlns:a16="http://schemas.microsoft.com/office/drawing/2014/main" id="{C2A8CE42-745E-6E3C-4B93-A090915E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02"/>
            <a:ext cx="9144000" cy="6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438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706C3E2-A6A4-43B6-8ACE-261320BD2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128826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ctr">
            <a:spAutoFit/>
          </a:bodyPr>
          <a:lstStyle/>
          <a:p>
            <a:pPr algn="ctr"/>
            <a:r>
              <a:rPr lang="tr-T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KONAK MAHALLEMİZDE YENİ 60 TON KAPASİTELİ KANTAR YAPIMI TAMAMLANDI</a:t>
            </a:r>
          </a:p>
        </p:txBody>
      </p:sp>
      <p:pic>
        <p:nvPicPr>
          <p:cNvPr id="6" name="İçerik Yer Tutucusu 7">
            <a:extLst>
              <a:ext uri="{FF2B5EF4-FFF2-40B4-BE49-F238E27FC236}">
                <a16:creationId xmlns:a16="http://schemas.microsoft.com/office/drawing/2014/main" id="{193BD83A-A707-2217-F52F-07D4755CF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0" y="-43224"/>
            <a:ext cx="9162910" cy="690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979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1440</Words>
  <Application>Microsoft Office PowerPoint</Application>
  <PresentationFormat>Ekran Gösterisi (4:3)</PresentationFormat>
  <Paragraphs>283</Paragraphs>
  <Slides>166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166</vt:i4>
      </vt:variant>
    </vt:vector>
  </HeadingPairs>
  <TitlesOfParts>
    <vt:vector size="172" baseType="lpstr">
      <vt:lpstr>Arial</vt:lpstr>
      <vt:lpstr>Arial Black</vt:lpstr>
      <vt:lpstr>Calibri</vt:lpstr>
      <vt:lpstr>Times New Roman</vt:lpstr>
      <vt:lpstr>Wingdings 2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Konak – Dağal Yolu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KONAK  MAHALLEMİZDE YENİ İMAR PLANI UYGULAMASI  BAŞLATILMIŞTIR. YAPIM İHALE TARİHİ 14 KASIM 2017          UÇAKLA HAVA FOTOĞRAFLARININ ÇEKİMİ GERÇEKLEŞTİRİLMİŞ  HALİHAZIR HARİTALAR TAMAMLANMIŞ   JEOLOJİK ve JEOTEKNİK ETÜTLER GERÇEKLEŞTİRİLMİŞ  1/5000 NAZIM İMAR PLANI          1/1000 UYGULAMA İMAR PLANI  18.MADDE UYGULAMA SÜRECİ DEVAM ETMEKTEDİR.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Casper</dc:creator>
  <cp:lastModifiedBy>Tarımsal Hizmetler</cp:lastModifiedBy>
  <cp:revision>117</cp:revision>
  <dcterms:created xsi:type="dcterms:W3CDTF">2018-12-06T08:23:09Z</dcterms:created>
  <dcterms:modified xsi:type="dcterms:W3CDTF">2026-06-12T08:40:52Z</dcterms:modified>
</cp:coreProperties>
</file>