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59" r:id="rId3"/>
    <p:sldId id="260" r:id="rId4"/>
    <p:sldId id="262" r:id="rId5"/>
    <p:sldId id="2886" r:id="rId6"/>
    <p:sldId id="264" r:id="rId7"/>
    <p:sldId id="265" r:id="rId8"/>
    <p:sldId id="270" r:id="rId9"/>
    <p:sldId id="271" r:id="rId10"/>
    <p:sldId id="2553" r:id="rId11"/>
    <p:sldId id="3245" r:id="rId12"/>
    <p:sldId id="3246" r:id="rId13"/>
    <p:sldId id="3247" r:id="rId14"/>
    <p:sldId id="3248" r:id="rId15"/>
    <p:sldId id="3249" r:id="rId16"/>
    <p:sldId id="3250" r:id="rId17"/>
    <p:sldId id="3251" r:id="rId18"/>
    <p:sldId id="2554" r:id="rId19"/>
    <p:sldId id="2668" r:id="rId20"/>
    <p:sldId id="266" r:id="rId21"/>
    <p:sldId id="268" r:id="rId22"/>
    <p:sldId id="3139" r:id="rId23"/>
    <p:sldId id="3140" r:id="rId24"/>
    <p:sldId id="3142" r:id="rId25"/>
    <p:sldId id="3143" r:id="rId26"/>
    <p:sldId id="3141" r:id="rId27"/>
    <p:sldId id="585" r:id="rId28"/>
    <p:sldId id="2712" r:id="rId29"/>
    <p:sldId id="302" r:id="rId30"/>
    <p:sldId id="304" r:id="rId31"/>
    <p:sldId id="300" r:id="rId32"/>
    <p:sldId id="308" r:id="rId33"/>
    <p:sldId id="307" r:id="rId34"/>
    <p:sldId id="311" r:id="rId35"/>
    <p:sldId id="2173" r:id="rId36"/>
    <p:sldId id="2686" r:id="rId37"/>
    <p:sldId id="2635" r:id="rId38"/>
    <p:sldId id="2634" r:id="rId39"/>
    <p:sldId id="3254" r:id="rId40"/>
    <p:sldId id="2717" r:id="rId41"/>
    <p:sldId id="2935" r:id="rId42"/>
    <p:sldId id="2960" r:id="rId43"/>
    <p:sldId id="2959" r:id="rId44"/>
    <p:sldId id="2991" r:id="rId45"/>
    <p:sldId id="3006" r:id="rId46"/>
    <p:sldId id="3018" r:id="rId47"/>
    <p:sldId id="3244" r:id="rId48"/>
    <p:sldId id="3243" r:id="rId49"/>
    <p:sldId id="273" r:id="rId50"/>
    <p:sldId id="274" r:id="rId51"/>
    <p:sldId id="275" r:id="rId52"/>
    <p:sldId id="277" r:id="rId53"/>
    <p:sldId id="305" r:id="rId54"/>
    <p:sldId id="306" r:id="rId55"/>
    <p:sldId id="280" r:id="rId56"/>
    <p:sldId id="2260" r:id="rId57"/>
    <p:sldId id="2261" r:id="rId58"/>
    <p:sldId id="2271" r:id="rId59"/>
    <p:sldId id="2373" r:id="rId60"/>
    <p:sldId id="319" r:id="rId61"/>
    <p:sldId id="281" r:id="rId62"/>
    <p:sldId id="282" r:id="rId63"/>
    <p:sldId id="2487" r:id="rId64"/>
    <p:sldId id="2505" r:id="rId65"/>
    <p:sldId id="2506" r:id="rId66"/>
    <p:sldId id="3260" r:id="rId67"/>
    <p:sldId id="3261" r:id="rId68"/>
    <p:sldId id="3262" r:id="rId69"/>
    <p:sldId id="3255" r:id="rId70"/>
    <p:sldId id="2627" r:id="rId71"/>
    <p:sldId id="2714" r:id="rId72"/>
    <p:sldId id="285" r:id="rId73"/>
    <p:sldId id="314" r:id="rId74"/>
    <p:sldId id="3256" r:id="rId75"/>
    <p:sldId id="3257" r:id="rId76"/>
    <p:sldId id="291" r:id="rId77"/>
    <p:sldId id="292" r:id="rId78"/>
    <p:sldId id="586" r:id="rId7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4660"/>
  </p:normalViewPr>
  <p:slideViewPr>
    <p:cSldViewPr>
      <p:cViewPr varScale="1">
        <p:scale>
          <a:sx n="68" d="100"/>
          <a:sy n="68" d="100"/>
        </p:scale>
        <p:origin x="115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8F8C8-85C2-410C-B901-10C330A1A594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66936-D609-498E-AC55-29DD60DF65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113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Slayt Resmi Yer Tutucus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2979" name="Not Yer Tutucusu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/>
          </a:p>
        </p:txBody>
      </p:sp>
      <p:sp>
        <p:nvSpPr>
          <p:cNvPr id="382980" name="Slayt Numarası Yer Tutucus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553CB34-32DE-4BE7-9C73-D234FF7AE3CA}" type="slidenum">
              <a:rPr lang="tr-TR" altLang="tr-TR" smtClean="0"/>
              <a:pPr/>
              <a:t>4</a:t>
            </a:fld>
            <a:endParaRPr lang="tr-TR" alt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7137" y="21967"/>
            <a:ext cx="9144000" cy="6863417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68000">
                <a:schemeClr val="tx2">
                  <a:lumMod val="60000"/>
                  <a:lumOff val="40000"/>
                </a:schemeClr>
              </a:gs>
            </a:gsLst>
            <a:lin ang="2700000" scaled="1"/>
            <a:tileRect/>
          </a:gradFill>
          <a:ln w="50800" cmpd="sng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tr-T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tr-T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tr-T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tr-T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tr-TR" sz="5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			</a:t>
            </a:r>
          </a:p>
          <a:p>
            <a:pPr algn="ctr"/>
            <a:r>
              <a:rPr lang="tr-TR" sz="5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İ C İ K L İ</a:t>
            </a:r>
          </a:p>
          <a:p>
            <a:pPr algn="ctr"/>
            <a:r>
              <a:rPr lang="tr-TR" sz="5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 A H A L </a:t>
            </a:r>
            <a:r>
              <a:rPr lang="tr-TR" sz="5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</a:t>
            </a:r>
            <a:r>
              <a:rPr lang="tr-TR" sz="5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 M İ Z </a:t>
            </a:r>
          </a:p>
          <a:p>
            <a:pPr algn="ctr"/>
            <a:endParaRPr lang="tr-TR" sz="5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82C158D-6E8D-682B-50E7-495135D24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8640"/>
            <a:ext cx="3832072" cy="3832072"/>
          </a:xfrm>
          <a:prstGeom prst="rect">
            <a:avLst/>
          </a:prstGeom>
        </p:spPr>
      </p:pic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C61BDC3B-FA80-7812-A818-7C6B724E1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EC99510-1C3F-4F39-9608-DA87CF31E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010"/>
            <a:ext cx="9135112" cy="6035308"/>
          </a:xfrm>
          <a:prstGeom prst="rect">
            <a:avLst/>
          </a:prstGeom>
        </p:spPr>
      </p:pic>
      <p:sp>
        <p:nvSpPr>
          <p:cNvPr id="7" name="Unvan 1">
            <a:extLst>
              <a:ext uri="{FF2B5EF4-FFF2-40B4-BE49-F238E27FC236}">
                <a16:creationId xmlns:a16="http://schemas.microsoft.com/office/drawing/2014/main" id="{0353E584-6182-409B-2C52-5FA5F08EB8AC}"/>
              </a:ext>
            </a:extLst>
          </p:cNvPr>
          <p:cNvSpPr txBox="1">
            <a:spLocks/>
          </p:cNvSpPr>
          <p:nvPr/>
        </p:nvSpPr>
        <p:spPr>
          <a:xfrm>
            <a:off x="8888" y="103067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i="1" dirty="0">
                <a:latin typeface="+mn-lt"/>
                <a:ea typeface="+mn-ea"/>
                <a:cs typeface="+mn-cs"/>
              </a:rPr>
              <a:t>YILLARDIR YAPIMI BEKLENİLEN KONAK – İCİKLİ YOLU </a:t>
            </a:r>
            <a:br>
              <a:rPr lang="tr-TR" sz="2000" b="1" i="1" dirty="0">
                <a:latin typeface="+mn-lt"/>
                <a:ea typeface="+mn-ea"/>
                <a:cs typeface="+mn-cs"/>
              </a:rPr>
            </a:br>
            <a:r>
              <a:rPr lang="tr-TR" sz="2000" b="1" i="1" dirty="0">
                <a:latin typeface="+mn-lt"/>
                <a:ea typeface="+mn-ea"/>
                <a:cs typeface="+mn-cs"/>
              </a:rPr>
              <a:t>GENİŞLETME VE ASFALT YAPIM ÇALIŞMALARI TAMAMLANMIŞTIR.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101D8F54-FEDA-48F6-86C2-329E26BD5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79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32218D1-5FFC-44C8-BDC5-4B42DC1B6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6018"/>
            <a:ext cx="9123136" cy="5287318"/>
          </a:xfrm>
        </p:spPr>
      </p:pic>
      <p:sp>
        <p:nvSpPr>
          <p:cNvPr id="6" name="Unvan 1">
            <a:extLst>
              <a:ext uri="{FF2B5EF4-FFF2-40B4-BE49-F238E27FC236}">
                <a16:creationId xmlns:a16="http://schemas.microsoft.com/office/drawing/2014/main" id="{2EEEB6EB-73FB-4620-B654-455729F77950}"/>
              </a:ext>
            </a:extLst>
          </p:cNvPr>
          <p:cNvSpPr txBox="1">
            <a:spLocks/>
          </p:cNvSpPr>
          <p:nvPr/>
        </p:nvSpPr>
        <p:spPr>
          <a:xfrm>
            <a:off x="8888" y="103067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i="1" dirty="0">
                <a:latin typeface="+mn-lt"/>
                <a:ea typeface="+mn-ea"/>
                <a:cs typeface="+mn-cs"/>
              </a:rPr>
              <a:t>YILLARDIR YAPIMI BEKLENİLEN KONAK – İCİKLİ YOLU </a:t>
            </a:r>
            <a:br>
              <a:rPr lang="tr-TR" sz="2000" b="1" i="1" dirty="0">
                <a:latin typeface="+mn-lt"/>
                <a:ea typeface="+mn-ea"/>
                <a:cs typeface="+mn-cs"/>
              </a:rPr>
            </a:br>
            <a:r>
              <a:rPr lang="tr-TR" sz="2000" b="1" i="1" dirty="0">
                <a:latin typeface="+mn-lt"/>
                <a:ea typeface="+mn-ea"/>
                <a:cs typeface="+mn-cs"/>
              </a:rPr>
              <a:t>GENİŞLETME VE ASFALT YAPIM ÇALIŞMALARI TAMAMLANMIŞTIR.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B671A9AA-4F69-4D40-8049-E8F6AFED8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56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4BFF0838-C981-4125-B27B-20CAB906F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" y="1000297"/>
            <a:ext cx="9174077" cy="5754635"/>
          </a:xfrm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9FA1BB61-E446-4051-AD02-345097E99CF5}"/>
              </a:ext>
            </a:extLst>
          </p:cNvPr>
          <p:cNvSpPr txBox="1">
            <a:spLocks/>
          </p:cNvSpPr>
          <p:nvPr/>
        </p:nvSpPr>
        <p:spPr>
          <a:xfrm>
            <a:off x="8888" y="103067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i="1" dirty="0">
                <a:latin typeface="+mn-lt"/>
                <a:ea typeface="+mn-ea"/>
                <a:cs typeface="+mn-cs"/>
              </a:rPr>
              <a:t>YILLARDIR YAPIMI BEKLENİLEN KONAK – İCİKLİ YOLU </a:t>
            </a:r>
            <a:br>
              <a:rPr lang="tr-TR" sz="2000" b="1" i="1" dirty="0">
                <a:latin typeface="+mn-lt"/>
                <a:ea typeface="+mn-ea"/>
                <a:cs typeface="+mn-cs"/>
              </a:rPr>
            </a:br>
            <a:r>
              <a:rPr lang="tr-TR" sz="2000" b="1" i="1" dirty="0">
                <a:latin typeface="+mn-lt"/>
                <a:ea typeface="+mn-ea"/>
                <a:cs typeface="+mn-cs"/>
              </a:rPr>
              <a:t>GENİŞLETME VE ASFALT YAPIM ÇALIŞMALARI TAMAMLANMIŞTIR.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BFE64C9F-596C-49B7-B1EF-E65DF56A3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33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11ECD97B-FD96-4176-8494-C422DF72A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" y="980727"/>
            <a:ext cx="9080937" cy="5774205"/>
          </a:xfrm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387A361A-E260-4E43-ADD7-6BC1B6C3AADD}"/>
              </a:ext>
            </a:extLst>
          </p:cNvPr>
          <p:cNvSpPr txBox="1">
            <a:spLocks/>
          </p:cNvSpPr>
          <p:nvPr/>
        </p:nvSpPr>
        <p:spPr>
          <a:xfrm>
            <a:off x="8888" y="103067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i="1" dirty="0">
                <a:latin typeface="+mn-lt"/>
                <a:ea typeface="+mn-ea"/>
                <a:cs typeface="+mn-cs"/>
              </a:rPr>
              <a:t>YILLARDIR YAPIMI BEKLENİLEN KONAK – İCİKLİ YOLU </a:t>
            </a:r>
            <a:br>
              <a:rPr lang="tr-TR" sz="2000" b="1" i="1" dirty="0">
                <a:latin typeface="+mn-lt"/>
                <a:ea typeface="+mn-ea"/>
                <a:cs typeface="+mn-cs"/>
              </a:rPr>
            </a:br>
            <a:r>
              <a:rPr lang="tr-TR" sz="2000" b="1" i="1" dirty="0">
                <a:latin typeface="+mn-lt"/>
                <a:ea typeface="+mn-ea"/>
                <a:cs typeface="+mn-cs"/>
              </a:rPr>
              <a:t>GENİŞLETME VE ASFALT YAPIM ÇALIŞMALARI TAMAMLANMIŞTIR.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4BF2B2B8-7E44-4B5A-929D-B79B69E84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40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A70C0FF4-2ECD-46DE-8C11-A6DBF1EF8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" y="1166018"/>
            <a:ext cx="9135527" cy="5431334"/>
          </a:xfrm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766828FF-A693-4DA2-A3A1-198DB28217D9}"/>
              </a:ext>
            </a:extLst>
          </p:cNvPr>
          <p:cNvSpPr txBox="1">
            <a:spLocks/>
          </p:cNvSpPr>
          <p:nvPr/>
        </p:nvSpPr>
        <p:spPr>
          <a:xfrm>
            <a:off x="8888" y="103067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i="1" dirty="0">
                <a:latin typeface="+mn-lt"/>
                <a:ea typeface="+mn-ea"/>
                <a:cs typeface="+mn-cs"/>
              </a:rPr>
              <a:t>YILLARDIR YAPIMI BEKLENİLEN KONAK – İCİKLİ YOLU </a:t>
            </a:r>
            <a:br>
              <a:rPr lang="tr-TR" sz="2000" b="1" i="1" dirty="0">
                <a:latin typeface="+mn-lt"/>
                <a:ea typeface="+mn-ea"/>
                <a:cs typeface="+mn-cs"/>
              </a:rPr>
            </a:br>
            <a:r>
              <a:rPr lang="tr-TR" sz="2000" b="1" i="1" dirty="0">
                <a:latin typeface="+mn-lt"/>
                <a:ea typeface="+mn-ea"/>
                <a:cs typeface="+mn-cs"/>
              </a:rPr>
              <a:t>GENİŞLETME VE ASFALT YAPIM ÇALIŞMALARI TAMAMLANMIŞTIR.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76769782-8C73-4688-B7AE-31353521D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27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D3A8B58E-3B9C-4DBA-868D-D64769D26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6752"/>
            <a:ext cx="9144001" cy="5184576"/>
          </a:xfrm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EA55EAEB-6480-4EE0-8D02-E1A29B3307B5}"/>
              </a:ext>
            </a:extLst>
          </p:cNvPr>
          <p:cNvSpPr txBox="1">
            <a:spLocks/>
          </p:cNvSpPr>
          <p:nvPr/>
        </p:nvSpPr>
        <p:spPr>
          <a:xfrm>
            <a:off x="8888" y="103067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i="1" dirty="0">
                <a:latin typeface="+mn-lt"/>
                <a:ea typeface="+mn-ea"/>
                <a:cs typeface="+mn-cs"/>
              </a:rPr>
              <a:t>YILLARDIR YAPIMI BEKLENİLEN KONAK – İCİKLİ YOLU </a:t>
            </a:r>
            <a:br>
              <a:rPr lang="tr-TR" sz="2000" b="1" i="1" dirty="0">
                <a:latin typeface="+mn-lt"/>
                <a:ea typeface="+mn-ea"/>
                <a:cs typeface="+mn-cs"/>
              </a:rPr>
            </a:br>
            <a:r>
              <a:rPr lang="tr-TR" sz="2000" b="1" i="1" dirty="0">
                <a:latin typeface="+mn-lt"/>
                <a:ea typeface="+mn-ea"/>
                <a:cs typeface="+mn-cs"/>
              </a:rPr>
              <a:t>GENİŞLETME VE ASFALT YAPIM ÇALIŞMALARI TAMAMLANMIŞTIR.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712E43FB-95FE-4E94-BD26-6B02826A8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25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54C4D77B-CCC3-4D6D-B51D-A7B88065F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" y="1052736"/>
            <a:ext cx="9089009" cy="5256584"/>
          </a:xfrm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533BE779-6F15-47F6-B860-477B53623DD9}"/>
              </a:ext>
            </a:extLst>
          </p:cNvPr>
          <p:cNvSpPr txBox="1">
            <a:spLocks/>
          </p:cNvSpPr>
          <p:nvPr/>
        </p:nvSpPr>
        <p:spPr>
          <a:xfrm>
            <a:off x="8888" y="103067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i="1" dirty="0">
                <a:latin typeface="+mn-lt"/>
                <a:ea typeface="+mn-ea"/>
                <a:cs typeface="+mn-cs"/>
              </a:rPr>
              <a:t>YILLARDIR YAPIMI BEKLENİLEN KONAK – İCİKLİ YOLU </a:t>
            </a:r>
            <a:br>
              <a:rPr lang="tr-TR" sz="2000" b="1" i="1" dirty="0">
                <a:latin typeface="+mn-lt"/>
                <a:ea typeface="+mn-ea"/>
                <a:cs typeface="+mn-cs"/>
              </a:rPr>
            </a:br>
            <a:r>
              <a:rPr lang="tr-TR" sz="2000" b="1" i="1" dirty="0">
                <a:latin typeface="+mn-lt"/>
                <a:ea typeface="+mn-ea"/>
                <a:cs typeface="+mn-cs"/>
              </a:rPr>
              <a:t>GENİŞLETME VE ASFALT YAPIM ÇALIŞMALARI TAMAMLANMIŞTIR.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0CC8CF6E-FE5F-43DD-B949-0C77D5E50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24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99DE9066-79F0-47A7-BE24-0F9DE7158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35527" cy="5143302"/>
          </a:xfrm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CB7A730A-4289-4939-BDAB-691787877459}"/>
              </a:ext>
            </a:extLst>
          </p:cNvPr>
          <p:cNvSpPr txBox="1">
            <a:spLocks/>
          </p:cNvSpPr>
          <p:nvPr/>
        </p:nvSpPr>
        <p:spPr>
          <a:xfrm>
            <a:off x="8888" y="103067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i="1" dirty="0">
                <a:latin typeface="+mn-lt"/>
                <a:ea typeface="+mn-ea"/>
                <a:cs typeface="+mn-cs"/>
              </a:rPr>
              <a:t>YILLARDIR YAPIMI BEKLENİLEN KONAK – İCİKLİ YOLU </a:t>
            </a:r>
            <a:br>
              <a:rPr lang="tr-TR" sz="2000" b="1" i="1" dirty="0">
                <a:latin typeface="+mn-lt"/>
                <a:ea typeface="+mn-ea"/>
                <a:cs typeface="+mn-cs"/>
              </a:rPr>
            </a:br>
            <a:r>
              <a:rPr lang="tr-TR" sz="2000" b="1" i="1" dirty="0">
                <a:latin typeface="+mn-lt"/>
                <a:ea typeface="+mn-ea"/>
                <a:cs typeface="+mn-cs"/>
              </a:rPr>
              <a:t>GENİŞLETME VE ASFALT YAPIM ÇALIŞMALARI TAMAMLANMIŞTIR.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73A3BB68-AA8C-4219-BA35-B321F4884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55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4D41414-7777-4BB3-9AE1-4C3F81A6D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Unvan 1">
            <a:extLst>
              <a:ext uri="{FF2B5EF4-FFF2-40B4-BE49-F238E27FC236}">
                <a16:creationId xmlns:a16="http://schemas.microsoft.com/office/drawing/2014/main" id="{59D72E06-F2FB-874F-8EBE-7D5DC95C90E2}"/>
              </a:ext>
            </a:extLst>
          </p:cNvPr>
          <p:cNvSpPr txBox="1">
            <a:spLocks/>
          </p:cNvSpPr>
          <p:nvPr/>
        </p:nvSpPr>
        <p:spPr>
          <a:xfrm>
            <a:off x="0" y="116632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i="1" dirty="0">
                <a:latin typeface="+mn-lt"/>
                <a:ea typeface="+mn-ea"/>
                <a:cs typeface="+mn-cs"/>
              </a:rPr>
              <a:t>YILLARDIR YAPIMI BEKLENİLEN KONAK – İCİKLİ YOLU </a:t>
            </a:r>
            <a:br>
              <a:rPr lang="tr-TR" sz="2000" b="1" i="1" dirty="0">
                <a:latin typeface="+mn-lt"/>
                <a:ea typeface="+mn-ea"/>
                <a:cs typeface="+mn-cs"/>
              </a:rPr>
            </a:br>
            <a:r>
              <a:rPr lang="tr-TR" sz="2000" b="1" i="1" dirty="0">
                <a:latin typeface="+mn-lt"/>
                <a:ea typeface="+mn-ea"/>
                <a:cs typeface="+mn-cs"/>
              </a:rPr>
              <a:t>GENİŞLETME VE ASFALT YAPIM ÇALIŞMALARI TAMAMLANMIŞTIR.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FFA80167-9759-8882-20E3-24D296062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43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Unvan 1">
            <a:extLst>
              <a:ext uri="{FF2B5EF4-FFF2-40B4-BE49-F238E27FC236}">
                <a16:creationId xmlns:a16="http://schemas.microsoft.com/office/drawing/2014/main" id="{42E0C66F-916E-4918-A6D3-D9D1C5D79B4E}"/>
              </a:ext>
            </a:extLst>
          </p:cNvPr>
          <p:cNvSpPr txBox="1">
            <a:spLocks/>
          </p:cNvSpPr>
          <p:nvPr/>
        </p:nvSpPr>
        <p:spPr>
          <a:xfrm>
            <a:off x="0" y="116632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i="1" dirty="0">
                <a:latin typeface="+mn-lt"/>
                <a:ea typeface="+mn-ea"/>
                <a:cs typeface="+mn-cs"/>
              </a:rPr>
              <a:t>YILLARDIR YAPIMI BEKLENİLEN KONAK – İCİKLİ YOLU </a:t>
            </a:r>
            <a:br>
              <a:rPr lang="tr-TR" sz="2000" b="1" i="1" dirty="0">
                <a:latin typeface="+mn-lt"/>
                <a:ea typeface="+mn-ea"/>
                <a:cs typeface="+mn-cs"/>
              </a:rPr>
            </a:br>
            <a:r>
              <a:rPr lang="tr-TR" sz="2000" b="1" i="1" dirty="0">
                <a:latin typeface="+mn-lt"/>
                <a:ea typeface="+mn-ea"/>
                <a:cs typeface="+mn-cs"/>
              </a:rPr>
              <a:t>GENİŞLETME VE ASFALT YAPIM ÇALIŞMALARI TAMAMLANMIŞTIR.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52F0A61C-AF66-B2CC-1CFA-BE19B5A09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30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Unvan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sp>
        <p:nvSpPr>
          <p:cNvPr id="24579" name="İçerik Yer Tutucus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4" name="Picture 4" descr="C:\Users\dell\Desktop\sunum\yıkık\DSC009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 flipH="1">
            <a:off x="107505" y="260647"/>
            <a:ext cx="1274763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E029297C-DBCC-C6ED-D46C-484A1EE756D8}"/>
              </a:ext>
            </a:extLst>
          </p:cNvPr>
          <p:cNvSpPr/>
          <p:nvPr/>
        </p:nvSpPr>
        <p:spPr>
          <a:xfrm flipH="1">
            <a:off x="0" y="5525998"/>
            <a:ext cx="9144000" cy="120032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TARİHİ DEĞERİ BULUNMAYAN RİSKLİ KONUMDA </a:t>
            </a:r>
            <a:r>
              <a:rPr lang="tr-T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TOPLAM 47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ENKAZ NİTELİĞİNDEKİ YAPI KALINTILARI ORTADAN KALDIRILMIŞTIR.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35050B68-A2AD-FEDB-C16F-6F9F5F1BE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91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6A68803-7132-465A-935D-4A8362EAD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45000">
                <a:srgbClr val="FFC000">
                  <a:alpha val="44000"/>
                </a:srgbClr>
              </a:gs>
              <a:gs pos="16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7EDC072-816A-4051-973A-95756992AFCA}"/>
              </a:ext>
            </a:extLst>
          </p:cNvPr>
          <p:cNvSpPr txBox="1"/>
          <p:nvPr/>
        </p:nvSpPr>
        <p:spPr>
          <a:xfrm>
            <a:off x="4905" y="116632"/>
            <a:ext cx="914399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KİLİT PARKE YOL YAPIM ÇALIŞMALARI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406072B-5B2F-E8A6-2FEF-907090DF0A2B}"/>
              </a:ext>
            </a:extLst>
          </p:cNvPr>
          <p:cNvSpPr txBox="1"/>
          <p:nvPr/>
        </p:nvSpPr>
        <p:spPr>
          <a:xfrm>
            <a:off x="-4904" y="6165304"/>
            <a:ext cx="914399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KİLİT PARKE TAŞI DÖŞENMEYEN YOLUMUZ KALMAMIŞTIR.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BD519504-CB4D-7486-ED2C-ED7E153C8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  <p:sndAc>
          <p:endSnd/>
        </p:sndAc>
      </p:transition>
    </mc:Choice>
    <mc:Fallback xmlns="">
      <p:transition>
        <p:split orient="vert"/>
        <p:sndAc>
          <p:endSnd/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\\Desktop-4n479uo\g\kubilay fotoğraf\Temmuz\İcikli kilit taş\DSC_3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036616E-9BFC-816E-75B2-9B2A29586BC7}"/>
              </a:ext>
            </a:extLst>
          </p:cNvPr>
          <p:cNvSpPr txBox="1"/>
          <p:nvPr/>
        </p:nvSpPr>
        <p:spPr>
          <a:xfrm>
            <a:off x="0" y="6279703"/>
            <a:ext cx="914399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KİLİT PARKE TAŞI DÖŞENMEYEN YOLUMUZ KALMAMIŞTIR.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4170EE8-1E6A-5BF0-F328-2EC2C72B9944}"/>
              </a:ext>
            </a:extLst>
          </p:cNvPr>
          <p:cNvSpPr txBox="1"/>
          <p:nvPr/>
        </p:nvSpPr>
        <p:spPr>
          <a:xfrm>
            <a:off x="4905" y="116632"/>
            <a:ext cx="914399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KİLİT PARKE YOL YAPIM ÇALIŞMALARI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CE136CB6-F2A4-0E36-8965-92975BFEC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30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207E628B-3368-45DD-A29B-3FEE9DF42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116632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BAKLAN OVASI İCİKLİ – KONAK MEVKİİ ARAZİ YOLLARI </a:t>
            </a:r>
          </a:p>
          <a:p>
            <a:r>
              <a:rPr lang="tr-TR" sz="2000" i="1" dirty="0"/>
              <a:t>STABİLİZE ve İYİLEŞTİRME ÇALIŞMALARI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B717656-6F2D-42AA-7861-E19AC37740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6"/>
          <a:stretch/>
        </p:blipFill>
        <p:spPr>
          <a:xfrm>
            <a:off x="4482140" y="824518"/>
            <a:ext cx="4661861" cy="602634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AE67598-6A60-6E99-948B-64E2E5124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6"/>
          <a:stretch/>
        </p:blipFill>
        <p:spPr>
          <a:xfrm>
            <a:off x="-17852" y="824518"/>
            <a:ext cx="4499992" cy="6026340"/>
          </a:xfrm>
          <a:prstGeom prst="rect">
            <a:avLst/>
          </a:prstGeom>
        </p:spPr>
      </p:pic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B290A639-761F-68CF-8361-6416A4BAD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5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Click="0" advTm="3000"/>
    </mc:Choice>
    <mc:Fallback xmlns="">
      <p:transition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FEF25B7-A687-3A12-B018-3C1A6EFA1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6" y="1196752"/>
            <a:ext cx="9144000" cy="5654106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87A06EFB-ED47-59A0-C535-C92DB0E91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42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BAKLAN OVASI İCİKLİ – KONAK MEVKİİ ARAZİ YOLLARI </a:t>
            </a:r>
          </a:p>
          <a:p>
            <a:r>
              <a:rPr lang="tr-TR" sz="2000" i="1" dirty="0"/>
              <a:t>STABİLİZE ve İYİLEŞTİRME ÇALIŞMALARI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F5F15DF5-B041-1962-4FCC-2D17147E9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5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Click="0" advTm="3000"/>
    </mc:Choice>
    <mc:Fallback xmlns="">
      <p:transition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D4DF42E-BB8C-E624-B73A-5BC246825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727DFACC-5BB5-68B6-1BC6-C36448EAF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42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BAKLAN OVASI İCİKLİ – KONAK MEVKİİ ARAZİ YOLLARI </a:t>
            </a:r>
          </a:p>
          <a:p>
            <a:r>
              <a:rPr lang="tr-TR" sz="2000" i="1" dirty="0"/>
              <a:t>STABİLİZE ve İYİLEŞTİRME ÇALIŞMALARI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83B8881F-6936-C26F-E26D-26523D7FD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5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Click="0" advTm="3000"/>
    </mc:Choice>
    <mc:Fallback xmlns="">
      <p:transition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BA86751-540C-4B26-61BD-99939202A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" y="715028"/>
            <a:ext cx="9144000" cy="6142972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CCF9DED1-BC38-1FBC-5F34-B86D459C2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632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BAKLAN OVASI İCİKLİ – KONAK MEVKİİ ARAZİ YOLLARI </a:t>
            </a:r>
          </a:p>
          <a:p>
            <a:r>
              <a:rPr lang="tr-TR" sz="2000" i="1" dirty="0"/>
              <a:t>STABİLİZE ve İYİLEŞTİRME ÇALIŞMALARI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BF528F28-12F7-9326-99DC-93D6ECE05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5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Click="0" advTm="3000"/>
    </mc:Choice>
    <mc:Fallback xmlns="">
      <p:transition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1DB2756-6C10-1C5D-89FA-D0FDBAAB1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95" y="721192"/>
            <a:ext cx="9144000" cy="6136808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EB11F81-B5A8-224B-C523-C32D19640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632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BAKLAN OVASI İCİKLİ – KONAK MEVKİİ ARAZİ YOLLARI </a:t>
            </a:r>
          </a:p>
          <a:p>
            <a:r>
              <a:rPr lang="tr-TR" sz="2000" i="1" dirty="0"/>
              <a:t>STABİLİZE ve İYİLEŞTİRME ÇALIŞMALARI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F4BFF05E-970A-2408-DD32-798FA574D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5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2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Click="0" advTm="3000"/>
    </mc:Choice>
    <mc:Fallback xmlns="">
      <p:transition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704851"/>
            <a:ext cx="8305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tr-TR"/>
          </a:p>
        </p:txBody>
      </p:sp>
      <p:pic>
        <p:nvPicPr>
          <p:cNvPr id="212995" name="Resi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9" y="-1572"/>
            <a:ext cx="9144000" cy="6845300"/>
          </a:xfrm>
          <a:prstGeom prst="rect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92" name="Dikdörtgen 4"/>
          <p:cNvSpPr>
            <a:spLocks noChangeArrowheads="1"/>
          </p:cNvSpPr>
          <p:nvPr/>
        </p:nvSpPr>
        <p:spPr bwMode="auto">
          <a:xfrm>
            <a:off x="-4299" y="107921"/>
            <a:ext cx="9143999" cy="5847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altLang="tr-T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VE BEYELLİ MAHALLELERİMİZDE 900 DEKAR ALANDA DRENAJ SORUNU BULUNAN ARAZİLER ISLAH EDİLEREK SULAMAYA AÇILMIŞTIR.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D53DAF4E-8CD5-7F2C-7F50-051ECE09C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5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Click="0" advTm="3000"/>
    </mc:Choice>
    <mc:Fallback xmlns="">
      <p:transition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Dikdörtgen 4"/>
          <p:cNvSpPr>
            <a:spLocks noChangeArrowheads="1"/>
          </p:cNvSpPr>
          <p:nvPr/>
        </p:nvSpPr>
        <p:spPr bwMode="auto">
          <a:xfrm>
            <a:off x="-4299" y="107921"/>
            <a:ext cx="9143999" cy="5847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altLang="tr-T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VE BEYELLİ MAHALLELERİMİZDE 900 DEKAR ALANDA DRENAJ SORUNU BULUNAN ARAZİLER ISLAH EDİLEREK SULAMAYA AÇILACAKTIR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BB65DE4-7EF3-474F-B139-F0544657F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95F7523B-F973-23FE-83E8-851510623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1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C:\Users\Casper\Desktop\WhatsApp Zip 2018-12-06 at 17.03.51\WhatsApp Image 2018-12-06 at 10.34.41 (1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" y="31367"/>
            <a:ext cx="9132703" cy="682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0" y="36101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MAHALLE HALKIMIZIN TALEBİ ÜZERİNE ETÜD ve SAĞLIK MERKEZİMİZİN BİNA YAPIM APLİKASYON ÇALIŞMALARI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E9B7CB9D-E06B-F1EF-E13E-F2F6CE690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36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CASPER\Desktop\P5130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" y="1196752"/>
            <a:ext cx="4382286" cy="32867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45CCE241-33C7-AB80-DC88-51A48156CBBB}"/>
              </a:ext>
            </a:extLst>
          </p:cNvPr>
          <p:cNvSpPr/>
          <p:nvPr/>
        </p:nvSpPr>
        <p:spPr>
          <a:xfrm flipH="1">
            <a:off x="0" y="188640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TARİHİ DEĞERİ BULUNMAYAN </a:t>
            </a:r>
          </a:p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YAPI KALINTILARI ORTADAN KALDIRILMIŞTIR.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5D071FE-E61C-C66F-8CF5-E4A74869B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23" y="3240360"/>
            <a:ext cx="45720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CF9D87D1-5770-538E-39D8-27EF24F73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21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Casper\Desktop\WhatsApp Zip 2018-12-06 at 17.03.51\WhatsApp Image 2018-12-06 at 10.45.14 (1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0" y="43529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ETÜD ve SAĞLIK MERKEZİ İNŞAATI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0" y="5877272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ETÜD ve SAĞLIK MERKEZİ İNŞAATI BAŞLANILDIĞI GİBİ </a:t>
            </a:r>
          </a:p>
          <a:p>
            <a:r>
              <a:rPr lang="tr-TR" dirty="0"/>
              <a:t>ARA VERMEDEN BİTİRİLMEYE GAYRET EDİLMİŞTİR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55063A1D-1A85-79EF-218F-55FBA73AD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9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Casper\Desktop\104D7200\DSC_0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0" y="5949280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ETÜD ve SAĞLIK MERKEZİ İNŞAATI BAŞLANILDIĞI GİBİ </a:t>
            </a:r>
          </a:p>
          <a:p>
            <a:r>
              <a:rPr lang="tr-TR" dirty="0"/>
              <a:t>ARA VERMEDEN BİTİRİLMEYE GAYRET EDİLMİŞTİR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E39758C2-0142-616C-8466-C5F956F2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1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2" name="Picture 2" descr="F:\DCIM\104D7200\DSC_1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" y="23160"/>
            <a:ext cx="9144000" cy="683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5920" y="5977422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ETÜD ve SAĞLIK MERKEZİ İNŞAATI BAŞLANILDIĞI GİBİ </a:t>
            </a:r>
          </a:p>
          <a:p>
            <a:r>
              <a:rPr lang="tr-TR" dirty="0"/>
              <a:t>ARA VERMEDEN BİTİRİLMEYE GAYRET EDİLMİŞTİR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DF278291-E2BB-8EE4-D4AB-DFC154672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58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 descr="F:\DCIM\104D7200\DSC_12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" y="6570"/>
            <a:ext cx="9144000" cy="68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6183" y="5970773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ETÜD ve SAĞLIK MERKEZİ İNŞAATI BAŞLANILDIĞI GİBİ </a:t>
            </a:r>
          </a:p>
          <a:p>
            <a:r>
              <a:rPr lang="tr-TR" dirty="0"/>
              <a:t>ARA VERMEDEN BİTİRİLMEYE GAYRET EDİLMİŞTİR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6A445651-CE09-C501-6517-F54848BA9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5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C9B1375-6D47-4EBF-AE3C-AA245F3FC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F80F3B5-6299-49C1-80F3-D070F0C1C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Metin kutusu 5"/>
          <p:cNvSpPr txBox="1"/>
          <p:nvPr/>
        </p:nvSpPr>
        <p:spPr>
          <a:xfrm>
            <a:off x="0" y="5589240"/>
            <a:ext cx="9144000" cy="120032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ETÜD ve SAĞLIK MERKEZİ İNŞAATI BAŞLANILDIĞI GİBİ </a:t>
            </a:r>
          </a:p>
          <a:p>
            <a:r>
              <a:rPr lang="tr-TR" dirty="0"/>
              <a:t>ARA VERMEDEN BİTİRİLMİŞ VE KULLANIMA HAZIR HALE GETİRİLMİŞTİR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5B2E1EA4-E973-E00A-C6C8-EF1AE3E5D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29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2F1F252-5222-41DA-ACF6-AC6CE7BF6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15B2BF8-E910-4DCB-8A77-3C83D35938ED}"/>
              </a:ext>
            </a:extLst>
          </p:cNvPr>
          <p:cNvSpPr txBox="1"/>
          <p:nvPr/>
        </p:nvSpPr>
        <p:spPr>
          <a:xfrm>
            <a:off x="0" y="5589240"/>
            <a:ext cx="9144000" cy="120032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ETÜD ve SAĞLIK MERKEZİ İNŞAATI BAŞLANILDIĞI GİBİ </a:t>
            </a:r>
          </a:p>
          <a:p>
            <a:r>
              <a:rPr lang="tr-TR" dirty="0"/>
              <a:t>ARA VERMEDEN BİTİRİLMİŞ VE KULLANIMA HAZIR HALE GETİRİLMİŞTİR.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BADABD6-4F4E-4B87-80F2-8F5CD756D5C1}"/>
              </a:ext>
            </a:extLst>
          </p:cNvPr>
          <p:cNvSpPr txBox="1"/>
          <p:nvPr/>
        </p:nvSpPr>
        <p:spPr>
          <a:xfrm>
            <a:off x="0" y="68431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İCİKLİ SOSYAL TESİS VE KÜLTÜR MERKEZİ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FCF9FEB5-0F87-235C-CBFA-4171D22EB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67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CCB60D7-607D-44DA-B8BB-6C0715C05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6712"/>
            <a:ext cx="9144000" cy="602128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072A267-EA48-C23C-4C57-1D5AA328DD13}"/>
              </a:ext>
            </a:extLst>
          </p:cNvPr>
          <p:cNvSpPr txBox="1"/>
          <p:nvPr/>
        </p:nvSpPr>
        <p:spPr>
          <a:xfrm>
            <a:off x="-1" y="128826"/>
            <a:ext cx="914400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i="1" dirty="0"/>
              <a:t>İCİKLİ MAHALLESİ ESKİ OKUL BİNASI BELEDİYEMİZ TARAFINDAN</a:t>
            </a:r>
          </a:p>
          <a:p>
            <a:r>
              <a:rPr lang="tr-TR" i="1" dirty="0"/>
              <a:t>YENİLENEREK YAŞAM MERKEZİ OLARAK HİZMETE AÇILMIŞTIR.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843E1F8-248E-2389-2130-8BC2073C1A12}"/>
              </a:ext>
            </a:extLst>
          </p:cNvPr>
          <p:cNvSpPr txBox="1"/>
          <p:nvPr/>
        </p:nvSpPr>
        <p:spPr>
          <a:xfrm>
            <a:off x="10838" y="1147903"/>
            <a:ext cx="10640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dirty="0"/>
              <a:t>ESKİ HALİ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17EED3D4-A8FB-F9D0-D96D-170637A0A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30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0A66E0B-C3BF-4CAA-8066-650C2793C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A1260D0-AE12-5640-CBF9-3FC49E999C94}"/>
              </a:ext>
            </a:extLst>
          </p:cNvPr>
          <p:cNvSpPr txBox="1"/>
          <p:nvPr/>
        </p:nvSpPr>
        <p:spPr>
          <a:xfrm>
            <a:off x="-1" y="128826"/>
            <a:ext cx="914400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i="1" dirty="0"/>
              <a:t>İCİKLİ MAHALLESİ ESKİ OKUL BİNASI BELEDİYEMİZ TARAFINDAN</a:t>
            </a:r>
          </a:p>
          <a:p>
            <a:r>
              <a:rPr lang="tr-TR" i="1" dirty="0"/>
              <a:t>YENİLENEREK YAŞAM MERKEZİ OLARAK HİZMETE AÇILMIŞTIR.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957621F-133F-843F-B734-03EB51C81379}"/>
              </a:ext>
            </a:extLst>
          </p:cNvPr>
          <p:cNvSpPr txBox="1"/>
          <p:nvPr/>
        </p:nvSpPr>
        <p:spPr>
          <a:xfrm>
            <a:off x="10838" y="1147903"/>
            <a:ext cx="11015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dirty="0"/>
              <a:t>YENİ HALİ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64160773-C30E-1147-42CA-0B1A6C616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26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B30FE04-1A1D-4F64-A7C8-A601F4A05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0902"/>
            <a:ext cx="9144000" cy="6017097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ABD03B42-96D7-8BD5-87B6-AA4F5DAEA044}"/>
              </a:ext>
            </a:extLst>
          </p:cNvPr>
          <p:cNvSpPr txBox="1"/>
          <p:nvPr/>
        </p:nvSpPr>
        <p:spPr>
          <a:xfrm>
            <a:off x="-1" y="128826"/>
            <a:ext cx="914400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i="1" dirty="0"/>
              <a:t>İCİKLİ MAHALLESİ ESKİ OKUL BİNASI BELEDİYEMİZ TARAFINDAN</a:t>
            </a:r>
          </a:p>
          <a:p>
            <a:r>
              <a:rPr lang="tr-TR" i="1" dirty="0"/>
              <a:t>YENİLENEREK YAŞAM MERKEZİ OLARAK HİZMETE AÇILMIŞTIR. 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E494DA4C-EC9E-3996-BC95-6BC51D7B3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4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ABD03B42-96D7-8BD5-87B6-AA4F5DAEA044}"/>
              </a:ext>
            </a:extLst>
          </p:cNvPr>
          <p:cNvSpPr txBox="1"/>
          <p:nvPr/>
        </p:nvSpPr>
        <p:spPr>
          <a:xfrm>
            <a:off x="-1" y="128826"/>
            <a:ext cx="914400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i="1" dirty="0"/>
              <a:t>İCİKLİ MAHALLESİ ESKİ OKUL BİNASI BELEDİYEMİZ TARAFINDAN</a:t>
            </a:r>
          </a:p>
          <a:p>
            <a:r>
              <a:rPr lang="tr-TR" i="1" dirty="0"/>
              <a:t>YENİLENEREK YAŞAM MERKEZİ OLARAK HİZMETE AÇILMIŞTIR.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D8CA944-C4A5-4919-8B93-D55F9B5A7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7EB4F4BD-0D68-417C-8AED-58AE3F2E0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2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22228" y="563969"/>
            <a:ext cx="9121772" cy="6294031"/>
          </a:xfrm>
          <a:prstGeom prst="rect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4400" b="1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400" b="1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TOPLAM  </a:t>
            </a:r>
            <a:r>
              <a:rPr lang="tr-TR" sz="6600" b="1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48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RİSK TEŞKİL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EDEN YAPILAR ORTADAN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KALDIRILMIŞTIR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gradFill>
            <a:gsLst>
              <a:gs pos="95000">
                <a:srgbClr val="FFFF00"/>
              </a:gs>
              <a:gs pos="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İCİKLİ MAHALLEMİZDE KULLANILMAYAN KÖTÜ GÖRÜNÜMDE OLAN TARİHİ DEĞERİ BULUNMAYAN ENKAZ NİTELİĞİNDEKİ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YAPI VE KALINTILARIN ORTADAN KALDIRILMASI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AC6957D-79E1-4BFD-915E-4267AE96CE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8FD7EA2B-E7FF-0DF6-05E1-FB13278BCD4E}"/>
              </a:ext>
            </a:extLst>
          </p:cNvPr>
          <p:cNvSpPr/>
          <p:nvPr/>
        </p:nvSpPr>
        <p:spPr>
          <a:xfrm flipH="1">
            <a:off x="0" y="5878532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TARİHİ DEĞERİ BULUNMAYAN </a:t>
            </a:r>
          </a:p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YAPI KALINTILARI ORTADAN KALDIRILMIŞTIR.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11FF33A1-384B-5751-7B09-8D8715A16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318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D78844F-3368-93B9-E448-AC6814BCD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ABD03B42-96D7-8BD5-87B6-AA4F5DAEA044}"/>
              </a:ext>
            </a:extLst>
          </p:cNvPr>
          <p:cNvSpPr txBox="1"/>
          <p:nvPr/>
        </p:nvSpPr>
        <p:spPr>
          <a:xfrm>
            <a:off x="-1" y="116632"/>
            <a:ext cx="914400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i="1" dirty="0"/>
              <a:t>İCİKLİ MAHALLESİ KÜLTÜR MERKEZİ YAPIM ÇALIŞMALARIMIZ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2CC14F7C-27B9-4BA5-B36F-491BF38B4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76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1B1AF7F-2654-C76D-8E90-4BAF71F8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E3B3EB8-8724-DEC1-3C6B-4DD06BC6F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E762B29-3585-0293-DE16-4EA48DEBADBC}"/>
              </a:ext>
            </a:extLst>
          </p:cNvPr>
          <p:cNvSpPr txBox="1"/>
          <p:nvPr/>
        </p:nvSpPr>
        <p:spPr>
          <a:xfrm>
            <a:off x="0" y="116632"/>
            <a:ext cx="914400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İCİKLİ MAHALLESİ KÜLTÜR MERKEZİ YAPIM ÇALIŞMALARIMIZ</a:t>
            </a:r>
            <a:endParaRPr lang="tr-TR" i="1" dirty="0"/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1C96DDF3-20AE-D0EA-375B-FECEC270D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5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/>
    </mc:Choice>
    <mc:Fallback xmlns="">
      <p:transition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52F7ADD-32EA-108B-9FFD-1BA0472AD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D0C2DC4-DEFB-B226-FCF8-CEC32B4ABFB7}"/>
              </a:ext>
            </a:extLst>
          </p:cNvPr>
          <p:cNvSpPr txBox="1"/>
          <p:nvPr/>
        </p:nvSpPr>
        <p:spPr>
          <a:xfrm>
            <a:off x="0" y="116632"/>
            <a:ext cx="914400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İCİKLİ MAHALLESİ KÜLTÜR MERKEZİ YAPIM ÇALIŞMALARIMIZ</a:t>
            </a:r>
            <a:endParaRPr lang="tr-TR" i="1" dirty="0"/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002134DC-D321-BD71-D8AC-61A2C8AF8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2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/>
    </mc:Choice>
    <mc:Fallback xmlns="">
      <p:transition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72367D8-76F4-FED4-A7D1-9B7D7598B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5BE0A40-447B-0DAA-682B-40364927A374}"/>
              </a:ext>
            </a:extLst>
          </p:cNvPr>
          <p:cNvSpPr txBox="1"/>
          <p:nvPr/>
        </p:nvSpPr>
        <p:spPr>
          <a:xfrm>
            <a:off x="0" y="116632"/>
            <a:ext cx="914400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İCİKLİ MAHALLESİ KÜLTÜR MERKEZİ YAPIM ÇALIŞMALARIMIZ</a:t>
            </a:r>
            <a:endParaRPr lang="tr-TR" i="1" dirty="0"/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711F2D6D-DA63-7B79-1F54-0F785252F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/>
    </mc:Choice>
    <mc:Fallback xmlns="">
      <p:transition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5042EA5-AFCE-1E94-F1C1-72EA20982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742"/>
            <a:ext cx="9144000" cy="634125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85A0B6E-6502-2549-CE6B-0FDE8F384CED}"/>
              </a:ext>
            </a:extLst>
          </p:cNvPr>
          <p:cNvSpPr txBox="1"/>
          <p:nvPr/>
        </p:nvSpPr>
        <p:spPr>
          <a:xfrm>
            <a:off x="0" y="116632"/>
            <a:ext cx="914400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İCİKLİ MAHALLESİ KÜLTÜR MERKEZİ YAPIM ÇALIŞMALARIMIZ</a:t>
            </a:r>
            <a:endParaRPr lang="tr-TR" i="1" dirty="0"/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085019AB-D94B-8584-3D7E-36BC8C891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0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/>
    </mc:Choice>
    <mc:Fallback xmlns="">
      <p:transition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6C15864-2ED8-7108-7F20-93474BBA5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CFF47B2-7ADB-4EF8-BBC9-0881D5212644}"/>
              </a:ext>
            </a:extLst>
          </p:cNvPr>
          <p:cNvSpPr txBox="1"/>
          <p:nvPr/>
        </p:nvSpPr>
        <p:spPr>
          <a:xfrm>
            <a:off x="0" y="116632"/>
            <a:ext cx="914400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İCİKLİ MAHALLESİ KÜLTÜR MERKEZİ YAPIM ÇALIŞMALARIMIZ</a:t>
            </a:r>
            <a:endParaRPr lang="tr-TR" i="1" dirty="0"/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9619F4C8-7508-DD3F-68E8-8DC5E80C5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/>
    </mc:Choice>
    <mc:Fallback xmlns="">
      <p:transition advClick="0" advTm="3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213CC84-0FD5-F747-25AB-6DC6E9A78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C1B33E2-99FE-1B78-A1ED-B4F91C6437E9}"/>
              </a:ext>
            </a:extLst>
          </p:cNvPr>
          <p:cNvSpPr txBox="1"/>
          <p:nvPr/>
        </p:nvSpPr>
        <p:spPr>
          <a:xfrm>
            <a:off x="0" y="116632"/>
            <a:ext cx="914400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İCİKLİ MAHALLESİ KÜLTÜR MERKEZİ YAPIM ÇALIŞMALARIMIZ TAMAMLANARAK HALKIMIZIN HİZMETİNE SUNULMUŞTUR.</a:t>
            </a:r>
            <a:endParaRPr lang="tr-TR" i="1" dirty="0"/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FD3AC116-357B-B1F1-BC62-C87DC4A5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4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/>
    </mc:Choice>
    <mc:Fallback xmlns="">
      <p:transition advClick="0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F02CA6F-68F7-183B-63DE-9D6F01B6A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824518"/>
            <a:ext cx="9144000" cy="603348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1A97A8F-F1D0-34CD-15A5-2FEAAF1361D4}"/>
              </a:ext>
            </a:extLst>
          </p:cNvPr>
          <p:cNvSpPr txBox="1"/>
          <p:nvPr/>
        </p:nvSpPr>
        <p:spPr>
          <a:xfrm>
            <a:off x="0" y="116632"/>
            <a:ext cx="914400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İCİKLİ MAHALLESİ KÜLTÜR MERKEZİ YAPIM ÇALIŞMALARIMIZ TAMAMLANARAK HALKIMIZIN HİZMETİNE SUNULMUŞTUR.</a:t>
            </a:r>
            <a:endParaRPr lang="tr-TR" i="1" dirty="0"/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D4E1452C-DA64-8573-2936-AC51B1AD3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/>
    </mc:Choice>
    <mc:Fallback xmlns="">
      <p:transition advClick="0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6E2C41B-CBC4-6DD7-234B-222C1EBC7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9" y="831838"/>
            <a:ext cx="9144000" cy="602616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7B19D6D-8EDE-0341-4A7B-E8BD81407698}"/>
              </a:ext>
            </a:extLst>
          </p:cNvPr>
          <p:cNvSpPr txBox="1"/>
          <p:nvPr/>
        </p:nvSpPr>
        <p:spPr>
          <a:xfrm>
            <a:off x="0" y="123953"/>
            <a:ext cx="914400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İCİKLİ MAHALLESİ KÜLTÜR MERKEZİ YAPIM ÇALIŞMALARIMIZ TAMAMLANARAK HALKIMIZIN HİZMETİNE SUNULMUŞTUR.</a:t>
            </a:r>
            <a:endParaRPr lang="tr-TR" i="1" dirty="0"/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95310873-27DB-CD24-2DBB-813333BE8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5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/>
    </mc:Choice>
    <mc:Fallback xmlns="">
      <p:transition advClick="0" advTm="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 descr="\\Desktop-4n479uo\g\2018\6-Haziran\07.06.2018 icikli Cami BAKIM\IMG_0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24"/>
            <a:ext cx="9144000" cy="683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5261E1FE-0A3C-4622-8A77-73221CD08718}"/>
              </a:ext>
            </a:extLst>
          </p:cNvPr>
          <p:cNvSpPr/>
          <p:nvPr/>
        </p:nvSpPr>
        <p:spPr>
          <a:xfrm>
            <a:off x="-17286" y="116632"/>
            <a:ext cx="9161286" cy="120032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CAMİİ BAKIM ONARIM </a:t>
            </a:r>
          </a:p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</a:p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BAHÇE DÜZENLEMESİ YAPILMIŞTIR. 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261E1FE-0A3C-4622-8A77-73221CD08718}"/>
              </a:ext>
            </a:extLst>
          </p:cNvPr>
          <p:cNvSpPr/>
          <p:nvPr/>
        </p:nvSpPr>
        <p:spPr>
          <a:xfrm>
            <a:off x="-17286" y="5894843"/>
            <a:ext cx="9161286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ÇALIŞMALARIMIZDA MABEDLERİMİZİN BAKIMI ÖNCELİĞİMİZ OLMUŞTUR 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D142EAFA-DA1A-55D9-E7BE-07E10D746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20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3">
            <a:extLst>
              <a:ext uri="{FF2B5EF4-FFF2-40B4-BE49-F238E27FC236}">
                <a16:creationId xmlns:a16="http://schemas.microsoft.com/office/drawing/2014/main" id="{FB0A0AE7-0FC0-71C9-B2F0-9C9A349F1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340636"/>
              </p:ext>
            </p:extLst>
          </p:nvPr>
        </p:nvGraphicFramePr>
        <p:xfrm>
          <a:off x="323528" y="976622"/>
          <a:ext cx="8280920" cy="3115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0230">
                  <a:extLst>
                    <a:ext uri="{9D8B030D-6E8A-4147-A177-3AD203B41FA5}">
                      <a16:colId xmlns:a16="http://schemas.microsoft.com/office/drawing/2014/main" val="2105214494"/>
                    </a:ext>
                  </a:extLst>
                </a:gridCol>
                <a:gridCol w="2070230">
                  <a:extLst>
                    <a:ext uri="{9D8B030D-6E8A-4147-A177-3AD203B41FA5}">
                      <a16:colId xmlns:a16="http://schemas.microsoft.com/office/drawing/2014/main" val="1162290457"/>
                    </a:ext>
                  </a:extLst>
                </a:gridCol>
                <a:gridCol w="2070230">
                  <a:extLst>
                    <a:ext uri="{9D8B030D-6E8A-4147-A177-3AD203B41FA5}">
                      <a16:colId xmlns:a16="http://schemas.microsoft.com/office/drawing/2014/main" val="173101083"/>
                    </a:ext>
                  </a:extLst>
                </a:gridCol>
                <a:gridCol w="2070230">
                  <a:extLst>
                    <a:ext uri="{9D8B030D-6E8A-4147-A177-3AD203B41FA5}">
                      <a16:colId xmlns:a16="http://schemas.microsoft.com/office/drawing/2014/main" val="3390177243"/>
                    </a:ext>
                  </a:extLst>
                </a:gridCol>
              </a:tblGrid>
              <a:tr h="853267"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2024 YILI ÖNCESİ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2024 YILI SONRASI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TOPLAM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593852"/>
                  </a:ext>
                </a:extLst>
              </a:tr>
              <a:tr h="853267">
                <a:tc>
                  <a:txBody>
                    <a:bodyPr/>
                    <a:lstStyle/>
                    <a:p>
                      <a:r>
                        <a:rPr lang="tr-TR" b="1" dirty="0"/>
                        <a:t>STABİLİZE YOL YAPIMI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11 KM 28?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11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342900"/>
                  </a:ext>
                </a:extLst>
              </a:tr>
              <a:tr h="853267">
                <a:tc>
                  <a:txBody>
                    <a:bodyPr/>
                    <a:lstStyle/>
                    <a:p>
                      <a:r>
                        <a:rPr lang="tr-TR" b="1" dirty="0"/>
                        <a:t>2. KAT SATHİ KAPLAMA ASFALT ÇALIŞMASI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2.5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2.5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592474"/>
                  </a:ext>
                </a:extLst>
              </a:tr>
              <a:tr h="494354">
                <a:tc>
                  <a:txBody>
                    <a:bodyPr/>
                    <a:lstStyle/>
                    <a:p>
                      <a:r>
                        <a:rPr lang="tr-TR" b="1" dirty="0"/>
                        <a:t>KİLİT PARKE TAŞI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48.000 M²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76.000 M²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124.000 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327994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09E832AD-AB96-828C-295D-31720AA1056E}"/>
              </a:ext>
            </a:extLst>
          </p:cNvPr>
          <p:cNvSpPr txBox="1"/>
          <p:nvPr/>
        </p:nvSpPr>
        <p:spPr>
          <a:xfrm>
            <a:off x="2286000" y="26064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/>
              <a:t>İCİKLİ MAHALLEMİZDE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8DFA6D4-1ECA-1458-EF89-D2D62E0A6686}"/>
              </a:ext>
            </a:extLst>
          </p:cNvPr>
          <p:cNvSpPr txBox="1"/>
          <p:nvPr/>
        </p:nvSpPr>
        <p:spPr>
          <a:xfrm>
            <a:off x="323528" y="4653136"/>
            <a:ext cx="8280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1800" b="1" u="sng" dirty="0">
                <a:ln w="12700" cap="sq" cmpd="sng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KİLİT PARKE DÖŞENMEDİK HİÇ BİR ALAN KALMAMIŞTIR!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DB447939-10BB-2141-17C9-DD0F16C20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707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 descr="C:\Users\CasperPC\Desktop\Yeni klasör\WhatsApp Image 2018-06-11 at 21.24.5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" y="0"/>
            <a:ext cx="9139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5261E1FE-0A3C-4622-8A77-73221CD08718}"/>
              </a:ext>
            </a:extLst>
          </p:cNvPr>
          <p:cNvSpPr/>
          <p:nvPr/>
        </p:nvSpPr>
        <p:spPr>
          <a:xfrm>
            <a:off x="0" y="0"/>
            <a:ext cx="9161286" cy="120032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CAMİİ BAKIM ONARIM </a:t>
            </a:r>
          </a:p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</a:p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BAHÇE DÜZENLEMESİ YAPILMIŞTIR. 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C415900D-8D68-19A6-1839-D2CD732FC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plit orient="vert"/>
      </p:transition>
    </mc:Choice>
    <mc:Fallback xmlns="">
      <p:transition advClick="0" advTm="5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İçerik Yer Tutucusu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"/>
            <a:ext cx="9144000" cy="6847417"/>
          </a:xfrm>
        </p:spPr>
      </p:pic>
      <p:sp>
        <p:nvSpPr>
          <p:cNvPr id="119811" name="AutoShape 2" descr="blob:https://web.whatsapp.com/94d33ea9-b2be-448c-8a32-11e6e1f1180b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Constantia" pitchFamily="18" charset="0"/>
            </a:endParaRPr>
          </a:p>
        </p:txBody>
      </p:sp>
      <p:sp>
        <p:nvSpPr>
          <p:cNvPr id="119812" name="AutoShape 4" descr="blob:https://web.whatsapp.com/94d33ea9-b2be-448c-8a32-11e6e1f1180b"/>
          <p:cNvSpPr>
            <a:spLocks noChangeAspect="1" noChangeArrowheads="1"/>
          </p:cNvSpPr>
          <p:nvPr/>
        </p:nvSpPr>
        <p:spPr bwMode="auto">
          <a:xfrm>
            <a:off x="307975" y="10585"/>
            <a:ext cx="304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Constantia" pitchFamily="18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5261E1FE-0A3C-4622-8A77-73221CD08718}"/>
              </a:ext>
            </a:extLst>
          </p:cNvPr>
          <p:cNvSpPr/>
          <p:nvPr/>
        </p:nvSpPr>
        <p:spPr>
          <a:xfrm>
            <a:off x="0" y="15902"/>
            <a:ext cx="9161286" cy="120032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CAMİİ BAKIM ONARIM </a:t>
            </a:r>
          </a:p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</a:p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BAHÇE DÜZENLEMESİ YAPILMIŞTIR. 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5261E1FE-0A3C-4622-8A77-73221CD08718}"/>
              </a:ext>
            </a:extLst>
          </p:cNvPr>
          <p:cNvSpPr/>
          <p:nvPr/>
        </p:nvSpPr>
        <p:spPr>
          <a:xfrm>
            <a:off x="-8643" y="5966278"/>
            <a:ext cx="9161286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PRESTİJ BİNAMIZ İNANÇ EVİMİZ HER DAİM BAKIMLI OLACAKTIR 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F8815214-43EF-4C4A-9155-08D4C0AEF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885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7D5E70E-FE4B-4E14-A2A8-3B023E233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D4C8F74-70EA-4823-8AC6-8F974D0BF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2B168888-1119-4D8C-8564-B0E33B6DC4C3}"/>
              </a:ext>
            </a:extLst>
          </p:cNvPr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 KIRAATHANESİNİN </a:t>
            </a:r>
          </a:p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BAKIM ONARIM VE ÇEVRE DÜZENLEMESİ YAPILMIŞTIR.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A508771D-5C43-8AD5-F7C6-2CA529C79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06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4D7200\DSC_1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04"/>
            <a:ext cx="9144000" cy="676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362A9A41-0178-4121-98FE-E8D935DED9DF}"/>
              </a:ext>
            </a:extLst>
          </p:cNvPr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 KIRAATHANESİNİN </a:t>
            </a:r>
          </a:p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BAKIM ONARIM VE ÇEVRE DÜZENLEMESİ YAPILMIŞTIR.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5261E1FE-0A3C-4622-8A77-73221CD08718}"/>
              </a:ext>
            </a:extLst>
          </p:cNvPr>
          <p:cNvSpPr/>
          <p:nvPr/>
        </p:nvSpPr>
        <p:spPr>
          <a:xfrm>
            <a:off x="-38986" y="5910371"/>
            <a:ext cx="9161286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ORTAK DEĞERLERİMİZ OLAN BİNALARIMIZ BİR </a:t>
            </a:r>
            <a:r>
              <a:rPr lang="tr-T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BİR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ELDEN GEÇİRİLDİ MAHALLEMİZE YAKIŞIR BİR KONUMA GETİRİLDİ.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4CBBA389-54D1-FF85-36FB-5F5132997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198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4D7200\DSC_1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362A9A41-0178-4121-98FE-E8D935DED9DF}"/>
              </a:ext>
            </a:extLst>
          </p:cNvPr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 KIRAATHANESİNİN </a:t>
            </a:r>
          </a:p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BAKIM ONARIM VE ÇEVRE DÜZENLEMESİ YAPILMIŞTIR.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9DEF4B0D-24B4-8D7B-1301-C2E917218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082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FF696CD-B4A5-418C-A403-6000D6937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362A9A41-0178-4121-98FE-E8D935DED9DF}"/>
              </a:ext>
            </a:extLst>
          </p:cNvPr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 KIRAATHANESİNİN </a:t>
            </a:r>
          </a:p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BAKIM ONARIM VE ÇEVRE DÜZENLEMESİ YAPILMIŞTIR.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74A29820-C42A-576E-A279-A528F70FB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133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6387595-47A1-4832-A2D6-EFB9542DF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" y="-1736"/>
            <a:ext cx="9144000" cy="6859736"/>
          </a:xfrm>
          <a:prstGeom prst="rect">
            <a:avLst/>
          </a:prstGeom>
        </p:spPr>
      </p:pic>
      <p:sp>
        <p:nvSpPr>
          <p:cNvPr id="5" name="Dikdörtgen 2"/>
          <p:cNvSpPr>
            <a:spLocks noChangeArrowheads="1"/>
          </p:cNvSpPr>
          <p:nvPr/>
        </p:nvSpPr>
        <p:spPr bwMode="auto">
          <a:xfrm>
            <a:off x="0" y="116632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MAHALLESİ YENİ HALI SAHA SPOR TESİSİ YAPIM ÇALIŞMALARI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8E59A76E-9F07-4A98-A7DB-DBE7209C9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400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2"/>
          <p:cNvSpPr>
            <a:spLocks noChangeArrowheads="1"/>
          </p:cNvSpPr>
          <p:nvPr/>
        </p:nvSpPr>
        <p:spPr bwMode="auto">
          <a:xfrm>
            <a:off x="0" y="116632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MAHALLESİ YENİ HALI SAHA SPOR TESİSİ YAPIM ÇALIŞMALARI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9B4D462-3598-413F-883B-D6F7324EA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247"/>
            <a:ext cx="9144000" cy="6140753"/>
          </a:xfrm>
          <a:prstGeom prst="rect">
            <a:avLst/>
          </a:prstGeom>
        </p:spPr>
      </p:pic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FD98518A-8A13-DB09-FCB8-252C59A1D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274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2"/>
          <p:cNvSpPr>
            <a:spLocks noChangeArrowheads="1"/>
          </p:cNvSpPr>
          <p:nvPr/>
        </p:nvSpPr>
        <p:spPr bwMode="auto">
          <a:xfrm>
            <a:off x="3944" y="116632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MAHALLESİ YENİ HALI SAHA SPOR TESİSİ TAMAMLANARAK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GENÇLERİMİZİN HİZMETİNE SUNULMUŞTUR.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C6F6835-DA14-4CAD-A0DB-D78AFF073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518"/>
            <a:ext cx="9144000" cy="6033482"/>
          </a:xfrm>
          <a:prstGeom prst="rect">
            <a:avLst/>
          </a:prstGeom>
        </p:spPr>
      </p:pic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DA6056D6-F9D6-2412-767F-262A222A5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037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2F8A391-AD43-4499-807D-2E3B7596E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150"/>
            <a:ext cx="9144000" cy="6151850"/>
          </a:xfrm>
          <a:prstGeom prst="rect">
            <a:avLst/>
          </a:prstGeom>
        </p:spPr>
      </p:pic>
      <p:sp>
        <p:nvSpPr>
          <p:cNvPr id="2" name="Dikdörtgen 2">
            <a:extLst>
              <a:ext uri="{FF2B5EF4-FFF2-40B4-BE49-F238E27FC236}">
                <a16:creationId xmlns:a16="http://schemas.microsoft.com/office/drawing/2014/main" id="{A779C704-36F2-FB0D-C556-E6C37965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8" y="122814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MAHALLESİ YENİ HALI SAHA SPOR TESİSİ TAMAMLANARAK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GENÇLERİMİZİN HİZMETİNE SUNULMUŞTUR.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F916369F-FCB5-314D-43BD-5A28B8FA2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91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asperPC\Desktop\Yeni klasör\WhatsApp Image 2018-06-11 at 21.24.3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461665"/>
          </a:xfr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MAHALLE İÇİ STABİLİZE YOL ÇALIŞMALARI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A8328854-65C4-F740-234D-F597C9509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  <p:sndAc>
          <p:endSnd/>
        </p:sndAc>
      </p:transition>
    </mc:Choice>
    <mc:Fallback xmlns="">
      <p:transition>
        <p:split orient="vert"/>
        <p:sndAc>
          <p:endSnd/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3B328E3D-AC44-30F5-53F0-1FFF53CECB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18390"/>
          <a:stretch/>
        </p:blipFill>
        <p:spPr>
          <a:xfrm>
            <a:off x="763346" y="895464"/>
            <a:ext cx="7608924" cy="5936594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2557951-DF41-4864-860B-FF3568E41B44}"/>
              </a:ext>
            </a:extLst>
          </p:cNvPr>
          <p:cNvSpPr txBox="1"/>
          <p:nvPr/>
        </p:nvSpPr>
        <p:spPr>
          <a:xfrm>
            <a:off x="0" y="-21129"/>
            <a:ext cx="9135616" cy="120032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1800" dirty="0">
                <a:latin typeface="Arial Black" panose="020B0A04020102020204" pitchFamily="34" charset="0"/>
              </a:rPr>
              <a:t>MAHALLEMİZDE 1/1000 ÖLÇEKLİ UYGULAMA İMAR PLANI VE 1/5000 ÖLÇEKLİ UYGULAMA İMAR PLANI ÇALIŞMALARI YAPILMIŞTIR. ONAY BEKLEMEKTEDİR.18. MADDE UYGULANMASI SONUCUNDA YENİ PARSELLER OLUŞTURULACAKTIR.</a:t>
            </a: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9932744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Desktop-4n479uo\g\2018\6-Haziran\07.06.2018 İcikli park - çevre\IMG_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6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Desktop-4n479uo\g\2018\6-Haziran\07.06.2018 İcikli park - çevre\IMG_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FE0CF33-0FB9-43D6-A9BD-C3F2EEF6F620}"/>
              </a:ext>
            </a:extLst>
          </p:cNvPr>
          <p:cNvSpPr txBox="1"/>
          <p:nvPr/>
        </p:nvSpPr>
        <p:spPr>
          <a:xfrm>
            <a:off x="0" y="116632"/>
            <a:ext cx="9288016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İCİKLİ PARK ÇALIŞMALARI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FE0CF33-0FB9-43D6-A9BD-C3F2EEF6F620}"/>
              </a:ext>
            </a:extLst>
          </p:cNvPr>
          <p:cNvSpPr txBox="1"/>
          <p:nvPr/>
        </p:nvSpPr>
        <p:spPr>
          <a:xfrm>
            <a:off x="-11348" y="6009586"/>
            <a:ext cx="9288016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ÇOCUKLARIMIZ DAHA DÜZENLİ VE GÜVENLİ OYUN ALANLARINA KAVUŞTU!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0DE35126-88B4-EBD8-A880-502297444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710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Unvan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91491" name="İçerik Yer Tutucusu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95588" name="Metin kutusu 3"/>
          <p:cNvSpPr txBox="1">
            <a:spLocks noChangeArrowheads="1"/>
          </p:cNvSpPr>
          <p:nvPr/>
        </p:nvSpPr>
        <p:spPr bwMode="auto">
          <a:xfrm>
            <a:off x="0" y="116632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altLang="tr-TR" dirty="0"/>
              <a:t>İCİKLİ PARK ÇALIŞMALARI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F8ACEB3E-6C4A-1D35-3613-5537C49C1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930F81E-4B93-4896-AABE-D0535E5ED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F710B34B-4E35-48FD-A6D9-2F39457A9F5E}"/>
              </a:ext>
            </a:extLst>
          </p:cNvPr>
          <p:cNvSpPr/>
          <p:nvPr/>
        </p:nvSpPr>
        <p:spPr>
          <a:xfrm>
            <a:off x="0" y="116632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MAHALLEMİZDE </a:t>
            </a:r>
          </a:p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YENİ ÜZÜM ALIM RAMPASI YAPIM ÇALIŞMALARI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F9937E11-7687-631A-9A2D-CF1C9648F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537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F710B34B-4E35-48FD-A6D9-2F39457A9F5E}"/>
              </a:ext>
            </a:extLst>
          </p:cNvPr>
          <p:cNvSpPr/>
          <p:nvPr/>
        </p:nvSpPr>
        <p:spPr>
          <a:xfrm>
            <a:off x="0" y="116632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MAHALLEMİZDE </a:t>
            </a:r>
          </a:p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YENİ ÜZÜM ALIM RAMPASI YAPIM ÇALIŞMALARI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5472E58-7457-4985-9B72-6B71C05BA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518"/>
            <a:ext cx="9144000" cy="6033482"/>
          </a:xfrm>
          <a:prstGeom prst="rect">
            <a:avLst/>
          </a:prstGeom>
        </p:spPr>
      </p:pic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CDAE72B9-5E92-1966-8D7C-AE9F473A0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11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F710B34B-4E35-48FD-A6D9-2F39457A9F5E}"/>
              </a:ext>
            </a:extLst>
          </p:cNvPr>
          <p:cNvSpPr/>
          <p:nvPr/>
        </p:nvSpPr>
        <p:spPr>
          <a:xfrm>
            <a:off x="0" y="116632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MAHALLEMİZDE </a:t>
            </a:r>
          </a:p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YENİ ÜZÜM ALIM RAMPASI YAPIM ÇALIŞMALARI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BFEC75A-0594-4E47-B61B-0ACBA4EF2D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518"/>
            <a:ext cx="9144000" cy="6033482"/>
          </a:xfrm>
          <a:prstGeom prst="rect">
            <a:avLst/>
          </a:prstGeom>
        </p:spPr>
      </p:pic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154C2D13-71D4-B10A-7390-9F834BBF2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862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F710B34B-4E35-48FD-A6D9-2F39457A9F5E}"/>
              </a:ext>
            </a:extLst>
          </p:cNvPr>
          <p:cNvSpPr/>
          <p:nvPr/>
        </p:nvSpPr>
        <p:spPr>
          <a:xfrm>
            <a:off x="0" y="116632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MAHALLEMİZDE </a:t>
            </a:r>
          </a:p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YENİ ÜZÜM ALIM RAMPASI YAPIM ÇALIŞMALARI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B3EED78-D79D-49B1-AD25-BEB1249720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-1771" r="-2" b="26572"/>
          <a:stretch/>
        </p:blipFill>
        <p:spPr>
          <a:xfrm>
            <a:off x="0" y="980728"/>
            <a:ext cx="9144000" cy="5589240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1581831B-4A2C-498C-B3C8-63F8B678E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886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F710B34B-4E35-48FD-A6D9-2F39457A9F5E}"/>
              </a:ext>
            </a:extLst>
          </p:cNvPr>
          <p:cNvSpPr/>
          <p:nvPr/>
        </p:nvSpPr>
        <p:spPr>
          <a:xfrm>
            <a:off x="0" y="116632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MAHALLEMİZDE </a:t>
            </a:r>
          </a:p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YENİ ÜZÜM ALIM RAMPASI YAPIM ÇALIŞMALARI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1168784-1AF7-411C-ADC2-49843C9FA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518"/>
            <a:ext cx="9144000" cy="6033482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3187A4EB-E950-449D-A18D-5F21641DA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312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F710B34B-4E35-48FD-A6D9-2F39457A9F5E}"/>
              </a:ext>
            </a:extLst>
          </p:cNvPr>
          <p:cNvSpPr/>
          <p:nvPr/>
        </p:nvSpPr>
        <p:spPr>
          <a:xfrm>
            <a:off x="0" y="116632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MAHALLEMİZDE </a:t>
            </a:r>
          </a:p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YENİ ÜZÜM ALIM RAMPASI YAPIM ÇALIŞMALARI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95EE1DA-DA82-43C7-B16E-38D3BBD54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9"/>
          <a:stretch/>
        </p:blipFill>
        <p:spPr>
          <a:xfrm>
            <a:off x="0" y="980728"/>
            <a:ext cx="9144000" cy="5616624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7112413B-8C89-4AC4-BAC2-B46E41922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126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57399"/>
            <a:ext cx="9144000" cy="10156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İCİKLİ MAHALLEMİZDE </a:t>
            </a:r>
          </a:p>
          <a:p>
            <a:pPr algn="ctr"/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60 TON KAPASİTELİ ELEKTRONİK KANTAR KURULUMU </a:t>
            </a:r>
          </a:p>
          <a:p>
            <a:pPr algn="ctr"/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TAMAMLANARAK HALKIMIZIN HİZMETİNE AÇILMIŞTIR.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3D81F20-EEFC-413A-84C8-332ED993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143500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0F110185-6614-4C2B-BE5A-8A9B2CD6C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8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esktop-4n479uo\g\2018\6-Haziran\07.06.2018 İcikli park - çevre\IMG_0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31" y="1"/>
            <a:ext cx="4162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Desktop-4n479uo\g\2018\6-Haziran\07.06.2018 İcikli park - çevre\IMG_0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5004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58890138-7C61-617F-D926-A80930F3895E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MAHALLE İÇİ STABİLİZE YOL ÇALIŞMALARI</a:t>
            </a: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4522E28F-65FD-1FE5-CCE1-7D27619E8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147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3D8136B-FA1F-467D-9682-686659CB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57399"/>
            <a:ext cx="9144000" cy="10156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İCİKLİ MAHALLEMİZDE </a:t>
            </a:r>
          </a:p>
          <a:p>
            <a:pPr algn="ctr"/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60 TON KAPASİTELİ ELEKTRONİK KANTAR KURULUMU </a:t>
            </a:r>
          </a:p>
          <a:p>
            <a:pPr algn="ctr"/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TAMAMLANARAK HALKIMIZIN HİZMETİNE AÇILMIŞTIR.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54B00183-9908-62CA-F7BA-AD51BE524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097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C8434F1B-D6D5-AEB0-A1DB-D07CD2034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57399"/>
            <a:ext cx="9144000" cy="10156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İCİKLİ MAHALLEMİZDE </a:t>
            </a:r>
          </a:p>
          <a:p>
            <a:pPr algn="ctr"/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60 TON KAPASİTELİ ELEKTRONİK KANTAR KURULUMU </a:t>
            </a:r>
          </a:p>
          <a:p>
            <a:pPr algn="ctr"/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TAMAMLANARAK HALKIMIZIN HİZMETİNE AÇILMIŞTIR.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C575AB29-6E59-12EB-2D25-6B53E5F53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710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 Metin kutusu"/>
          <p:cNvSpPr txBox="1"/>
          <p:nvPr/>
        </p:nvSpPr>
        <p:spPr>
          <a:xfrm>
            <a:off x="250828" y="3"/>
            <a:ext cx="8569325" cy="588621"/>
          </a:xfrm>
          <a:prstGeom prst="rect">
            <a:avLst/>
          </a:prstGeom>
          <a:noFill/>
        </p:spPr>
        <p:txBody>
          <a:bodyPr lIns="91438" tIns="45719" rIns="91438" bIns="45719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25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İçme Suyu İsale Hattı Çalışmaları</a:t>
            </a:r>
          </a:p>
        </p:txBody>
      </p:sp>
      <p:pic>
        <p:nvPicPr>
          <p:cNvPr id="277507" name="Picture 2" descr="C:\Users\dell\Desktop\masa üstü karışık 2014 yılı\sunum\8içme suyu icikli\P91608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2519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0" y="117341"/>
            <a:ext cx="2448272" cy="353943"/>
          </a:xfrm>
          <a:prstGeom prst="rect">
            <a:avLst/>
          </a:prstGeom>
          <a:gradFill>
            <a:gsLst>
              <a:gs pos="86000">
                <a:schemeClr val="bg1"/>
              </a:gs>
              <a:gs pos="69000">
                <a:srgbClr val="FFFF00">
                  <a:alpha val="53000"/>
                </a:srgbClr>
              </a:gs>
            </a:gsLst>
            <a:lin ang="2700000" scaled="0"/>
          </a:gradFill>
          <a:ln>
            <a:noFill/>
          </a:ln>
        </p:spPr>
        <p:txBody>
          <a:bodyPr lIns="0" rIns="0" bIns="0" anchor="b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tr-TR" sz="2000" b="1" dirty="0">
                <a:solidFill>
                  <a:srgbClr val="FF0000"/>
                </a:solidFill>
              </a:rPr>
              <a:t>İÇME SUYU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" y="6027003"/>
            <a:ext cx="92519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MAHALLEMİZDE ARSENİKLİ SU SORUNU GİDERİLMİŞ</a:t>
            </a:r>
          </a:p>
          <a:p>
            <a:pPr algn="ctr">
              <a:spcBef>
                <a:spcPct val="0"/>
              </a:spcBef>
            </a:pPr>
            <a:r>
              <a:rPr lang="tr-T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SAĞLIKLI ve YETERLİ İÇME KULLANMA SUYUNA KAVUŞTURULMUŞTUR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311429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5D78321-B401-425B-B242-16B08B83E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82AA11E-2D1A-446B-9D01-34663BB98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770F676C-18F5-4392-BA2E-F241B27A0F91}"/>
              </a:ext>
            </a:extLst>
          </p:cNvPr>
          <p:cNvSpPr/>
          <p:nvPr/>
        </p:nvSpPr>
        <p:spPr>
          <a:xfrm>
            <a:off x="0" y="117341"/>
            <a:ext cx="2448272" cy="353943"/>
          </a:xfrm>
          <a:prstGeom prst="rect">
            <a:avLst/>
          </a:prstGeom>
          <a:gradFill>
            <a:gsLst>
              <a:gs pos="86000">
                <a:schemeClr val="bg1"/>
              </a:gs>
              <a:gs pos="69000">
                <a:srgbClr val="FFFF00">
                  <a:alpha val="53000"/>
                </a:srgbClr>
              </a:gs>
            </a:gsLst>
            <a:lin ang="2700000" scaled="0"/>
          </a:gradFill>
          <a:ln>
            <a:noFill/>
          </a:ln>
        </p:spPr>
        <p:txBody>
          <a:bodyPr lIns="0" rIns="0" bIns="0" anchor="b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tr-TR" sz="2000" b="1" dirty="0">
                <a:solidFill>
                  <a:srgbClr val="FF0000"/>
                </a:solidFill>
              </a:rPr>
              <a:t>İÇME SUYU</a:t>
            </a:r>
          </a:p>
        </p:txBody>
      </p:sp>
      <p:sp>
        <p:nvSpPr>
          <p:cNvPr id="8" name="Dikdörtgen 7"/>
          <p:cNvSpPr/>
          <p:nvPr/>
        </p:nvSpPr>
        <p:spPr>
          <a:xfrm>
            <a:off x="2" y="6027003"/>
            <a:ext cx="92519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MAHALLEMİZDE ARSENİKLİ SU SORUNU GİDERİLMİŞ</a:t>
            </a:r>
          </a:p>
          <a:p>
            <a:pPr algn="ctr">
              <a:spcBef>
                <a:spcPct val="0"/>
              </a:spcBef>
            </a:pPr>
            <a:r>
              <a:rPr lang="tr-T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SAĞLIKLI ve YETERLİ İÇME KULLANMA SUYUNA KAVUŞTURULMUŞTUR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4D4F44FF-FE43-0719-B889-4B755412E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051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5D78321-B401-425B-B242-16B08B83E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770F676C-18F5-4392-BA2E-F241B27A0F91}"/>
              </a:ext>
            </a:extLst>
          </p:cNvPr>
          <p:cNvSpPr/>
          <p:nvPr/>
        </p:nvSpPr>
        <p:spPr>
          <a:xfrm>
            <a:off x="0" y="117341"/>
            <a:ext cx="2448272" cy="353943"/>
          </a:xfrm>
          <a:prstGeom prst="rect">
            <a:avLst/>
          </a:prstGeom>
          <a:gradFill>
            <a:gsLst>
              <a:gs pos="86000">
                <a:schemeClr val="bg1"/>
              </a:gs>
              <a:gs pos="69000">
                <a:srgbClr val="FFFF00">
                  <a:alpha val="53000"/>
                </a:srgbClr>
              </a:gs>
            </a:gsLst>
            <a:lin ang="2700000" scaled="0"/>
          </a:gradFill>
          <a:ln>
            <a:noFill/>
          </a:ln>
        </p:spPr>
        <p:txBody>
          <a:bodyPr lIns="0" rIns="0" bIns="0" anchor="b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tr-TR" sz="2000" b="1" dirty="0">
                <a:solidFill>
                  <a:srgbClr val="FF0000"/>
                </a:solidFill>
              </a:rPr>
              <a:t>İÇME SUYU</a:t>
            </a:r>
          </a:p>
        </p:txBody>
      </p:sp>
      <p:sp>
        <p:nvSpPr>
          <p:cNvPr id="8" name="Dikdörtgen 7"/>
          <p:cNvSpPr/>
          <p:nvPr/>
        </p:nvSpPr>
        <p:spPr>
          <a:xfrm>
            <a:off x="2" y="6027003"/>
            <a:ext cx="92519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MAHALLEMİZDE ARSENİKLİ SU SORUNU GİDERİLMİŞ</a:t>
            </a:r>
          </a:p>
          <a:p>
            <a:pPr algn="ctr">
              <a:spcBef>
                <a:spcPct val="0"/>
              </a:spcBef>
            </a:pPr>
            <a:r>
              <a:rPr lang="tr-T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SAĞLIKLI ve YETERLİ İÇME KULLANMA SUYUNA KAVUŞTURULMUŞTUR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0" name="İçerik Yer Tutucusu 9">
            <a:extLst>
              <a:ext uri="{FF2B5EF4-FFF2-40B4-BE49-F238E27FC236}">
                <a16:creationId xmlns:a16="http://schemas.microsoft.com/office/drawing/2014/main" id="{7ADEDCB2-0A7E-492A-A097-6CB3E488A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" y="0"/>
            <a:ext cx="9207774" cy="6027003"/>
          </a:xfrm>
        </p:spPr>
      </p:pic>
    </p:spTree>
    <p:extLst>
      <p:ext uri="{BB962C8B-B14F-4D97-AF65-F5344CB8AC3E}">
        <p14:creationId xmlns:p14="http://schemas.microsoft.com/office/powerpoint/2010/main" val="39593382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5D78321-B401-425B-B242-16B08B83E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770F676C-18F5-4392-BA2E-F241B27A0F91}"/>
              </a:ext>
            </a:extLst>
          </p:cNvPr>
          <p:cNvSpPr/>
          <p:nvPr/>
        </p:nvSpPr>
        <p:spPr>
          <a:xfrm>
            <a:off x="0" y="117341"/>
            <a:ext cx="2448272" cy="353943"/>
          </a:xfrm>
          <a:prstGeom prst="rect">
            <a:avLst/>
          </a:prstGeom>
          <a:gradFill>
            <a:gsLst>
              <a:gs pos="86000">
                <a:schemeClr val="bg1"/>
              </a:gs>
              <a:gs pos="69000">
                <a:srgbClr val="FFFF00">
                  <a:alpha val="53000"/>
                </a:srgbClr>
              </a:gs>
            </a:gsLst>
            <a:lin ang="2700000" scaled="0"/>
          </a:gradFill>
          <a:ln>
            <a:noFill/>
          </a:ln>
        </p:spPr>
        <p:txBody>
          <a:bodyPr lIns="0" rIns="0" bIns="0" anchor="b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tr-TR" sz="2000" b="1" dirty="0">
                <a:solidFill>
                  <a:srgbClr val="FF0000"/>
                </a:solidFill>
              </a:rPr>
              <a:t>İÇME SUYU</a:t>
            </a:r>
          </a:p>
        </p:txBody>
      </p:sp>
      <p:sp>
        <p:nvSpPr>
          <p:cNvPr id="8" name="Dikdörtgen 7"/>
          <p:cNvSpPr/>
          <p:nvPr/>
        </p:nvSpPr>
        <p:spPr>
          <a:xfrm>
            <a:off x="2" y="6027003"/>
            <a:ext cx="92519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İCİKLİ MAHALLEMİZDE ARSENİKLİ SU SORUNU GİDERİLMİŞ</a:t>
            </a:r>
          </a:p>
          <a:p>
            <a:pPr algn="ctr">
              <a:spcBef>
                <a:spcPct val="0"/>
              </a:spcBef>
            </a:pPr>
            <a:r>
              <a:rPr lang="tr-T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SAĞLIKLI ve YETERLİ İÇME KULLANMA SUYUNA KAVUŞTURULMUŞTUR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B75F099F-01A9-401D-B343-39668213E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4"/>
          <a:stretch/>
        </p:blipFill>
        <p:spPr>
          <a:xfrm>
            <a:off x="0" y="14601"/>
            <a:ext cx="9144000" cy="6012402"/>
          </a:xfrm>
        </p:spPr>
      </p:pic>
    </p:spTree>
    <p:extLst>
      <p:ext uri="{BB962C8B-B14F-4D97-AF65-F5344CB8AC3E}">
        <p14:creationId xmlns:p14="http://schemas.microsoft.com/office/powerpoint/2010/main" val="27391983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3314" name="Picture 2" descr="\\Desktop-4n479uo\g\kubilay fotoğraf\Haziran\13.06.2018\13.06.2018 İcikli iftar\IMG_1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0" y="92076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İCİKLİ MAHALLEMİZDE İFTAR PROGRAMLARINDA BERABER OLMANIN GAYRETİ İÇERİSİNDE OLDUK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96D1D9F8-B7D9-4E69-8881-CEBA3C168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821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4338" name="Picture 2" descr="\\Desktop-4n479uo\g\kubilay fotoğraf\Haziran\13.06.2018\13.06.2018 İcikli iftar\IMG_1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0" y="119697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İCİKLİ MAHALLEMİZDE İFTAR PROGRAMLARINDA BERABER OLMANIN GAYRETİ İÇERİSİNDE OLDUK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FF2933E0-0860-6FCC-AE96-6E4A91CB7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08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E2A5484-B09D-4EB9-AB35-BFEABF58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A1561DA-8F76-4AF7-8B49-A9BF1011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E6C52A4A-38A0-47EA-8436-7825F24EA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9374"/>
            <a:ext cx="9143999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MAHALLEMİZDEKİ MERALAR ISLAH EDİLEREK DAHA VERİMLİ HALE GETİRİLECEKTİR.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DA7ACB06-93DB-37ED-FE2E-3C1B93195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05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DESKTOP-4N479UO\Paylaşım\Mahalle Slayt\iCİKLİ\2. kat asfalt\20150823_142418_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35597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\\DESKTOP-4N479UO\Paylaşım\Mahalle Slayt\iCİKLİ\2. kat asfalt\20150823_142407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546781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\\DESKTOP-4N479UO\Paylaşım\Mahalle Slayt\iCİKLİ\2. kat asfalt\20150823_142418_00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4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137D2620-7A4B-483E-AEED-2927D87C3B11}"/>
              </a:ext>
            </a:extLst>
          </p:cNvPr>
          <p:cNvSpPr/>
          <p:nvPr/>
        </p:nvSpPr>
        <p:spPr>
          <a:xfrm>
            <a:off x="-4925" y="116632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2.KAT ASFALT ÇALIŞMALARI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6EB39381-64A4-2269-79C9-F79E831CF8A6}"/>
              </a:ext>
            </a:extLst>
          </p:cNvPr>
          <p:cNvSpPr/>
          <p:nvPr/>
        </p:nvSpPr>
        <p:spPr>
          <a:xfrm>
            <a:off x="-4925" y="5725705"/>
            <a:ext cx="91440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YOLUMUZUN BAKIMLI VE GÜVENLİ OLMASI ÖNCELİĞİMİZDİR</a:t>
            </a:r>
          </a:p>
          <a:p>
            <a:pPr algn="ctr">
              <a:spcBef>
                <a:spcPct val="0"/>
              </a:spcBef>
            </a:pP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YAPILAN YOL GENİŞLEME ÇALIŞMASIYLA </a:t>
            </a:r>
          </a:p>
          <a:p>
            <a:pPr algn="ctr">
              <a:spcBef>
                <a:spcPct val="0"/>
              </a:spcBef>
            </a:pP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MAHALLEMİZİ YOLUMUZ DAHA GÜVENLİ HALE GETİRİLMİŞTİR.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1A6852D9-2CBC-4758-8D64-359D2ADD6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42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DESKTOP-4N479UO\Paylaşım\Mahalle Slayt\iCİKLİ\2. kat asfalt\20150823_143729_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" y="0"/>
            <a:ext cx="4369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\\DESKTOP-4N479UO\Paylaşım\Mahalle Slayt\iCİKLİ\2. kat asfalt\20150823_180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28600"/>
            <a:ext cx="4674890" cy="68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137D2620-7A4B-483E-AEED-2927D87C3B11}"/>
              </a:ext>
            </a:extLst>
          </p:cNvPr>
          <p:cNvSpPr/>
          <p:nvPr/>
        </p:nvSpPr>
        <p:spPr>
          <a:xfrm>
            <a:off x="-7609" y="5725705"/>
            <a:ext cx="91440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YOLUMUZUN BAKIMLI VE GÜVENLİ OLMASI ÖNCELİĞİMİZDİR</a:t>
            </a:r>
          </a:p>
          <a:p>
            <a:pPr algn="ctr">
              <a:spcBef>
                <a:spcPct val="0"/>
              </a:spcBef>
            </a:pP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YAPILAN YOL GENİŞLEME ÇALIŞMASIYLA </a:t>
            </a:r>
          </a:p>
          <a:p>
            <a:pPr algn="ctr">
              <a:spcBef>
                <a:spcPct val="0"/>
              </a:spcBef>
            </a:pP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MAHALLEMİZİ YOLUMUZ DAHA GÜVENLİ HALE GETİRİLMİŞTİR.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7CFEECBE-2F87-85A7-D3AD-B140ABB7466B}"/>
              </a:ext>
            </a:extLst>
          </p:cNvPr>
          <p:cNvSpPr/>
          <p:nvPr/>
        </p:nvSpPr>
        <p:spPr>
          <a:xfrm>
            <a:off x="-4925" y="116632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2.KAT ASFALT ÇALIŞMALARI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48A46069-C8EA-4E69-8143-0C211E842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09175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932</Words>
  <Application>Microsoft Office PowerPoint</Application>
  <PresentationFormat>Ekran Gösterisi (4:3)</PresentationFormat>
  <Paragraphs>178</Paragraphs>
  <Slides>78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78</vt:i4>
      </vt:variant>
    </vt:vector>
  </HeadingPairs>
  <TitlesOfParts>
    <vt:vector size="84" baseType="lpstr">
      <vt:lpstr>Arial</vt:lpstr>
      <vt:lpstr>Arial Black</vt:lpstr>
      <vt:lpstr>Calibri</vt:lpstr>
      <vt:lpstr>Constantia</vt:lpstr>
      <vt:lpstr>Wingdings 2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MAHALLE İÇİ STABİLİZE YOL ÇALIŞMALARI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Casper</dc:creator>
  <cp:lastModifiedBy>Tarımsal Hizmetler</cp:lastModifiedBy>
  <cp:revision>91</cp:revision>
  <dcterms:created xsi:type="dcterms:W3CDTF">2018-12-06T08:23:58Z</dcterms:created>
  <dcterms:modified xsi:type="dcterms:W3CDTF">2026-06-12T13:12:15Z</dcterms:modified>
</cp:coreProperties>
</file>